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317" r:id="rId3"/>
    <p:sldId id="315" r:id="rId4"/>
    <p:sldId id="330" r:id="rId5"/>
    <p:sldId id="331" r:id="rId6"/>
    <p:sldId id="332" r:id="rId7"/>
    <p:sldId id="333" r:id="rId8"/>
    <p:sldId id="329" r:id="rId9"/>
    <p:sldId id="335" r:id="rId10"/>
    <p:sldId id="337" r:id="rId11"/>
    <p:sldId id="336" r:id="rId12"/>
    <p:sldId id="338" r:id="rId13"/>
    <p:sldId id="339" r:id="rId14"/>
    <p:sldId id="340" r:id="rId15"/>
    <p:sldId id="341" r:id="rId16"/>
    <p:sldId id="342" r:id="rId17"/>
    <p:sldId id="343" r:id="rId18"/>
    <p:sldId id="344" r:id="rId19"/>
    <p:sldId id="334" r:id="rId20"/>
    <p:sldId id="316" r:id="rId21"/>
    <p:sldId id="328" r:id="rId22"/>
    <p:sldId id="258" r:id="rId23"/>
    <p:sldId id="311" r:id="rId24"/>
    <p:sldId id="310" r:id="rId25"/>
    <p:sldId id="312" r:id="rId26"/>
    <p:sldId id="313" r:id="rId27"/>
    <p:sldId id="314" r:id="rId28"/>
    <p:sldId id="309" r:id="rId29"/>
    <p:sldId id="306" r:id="rId30"/>
    <p:sldId id="307" r:id="rId31"/>
    <p:sldId id="308" r:id="rId32"/>
    <p:sldId id="318" r:id="rId33"/>
    <p:sldId id="319" r:id="rId34"/>
    <p:sldId id="320" r:id="rId35"/>
    <p:sldId id="326" r:id="rId36"/>
    <p:sldId id="321" r:id="rId37"/>
    <p:sldId id="322" r:id="rId38"/>
    <p:sldId id="323" r:id="rId39"/>
    <p:sldId id="324" r:id="rId40"/>
    <p:sldId id="325" r:id="rId41"/>
    <p:sldId id="327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63" autoAdjust="0"/>
    <p:restoredTop sz="94710"/>
  </p:normalViewPr>
  <p:slideViewPr>
    <p:cSldViewPr snapToGrid="0" snapToObjects="1">
      <p:cViewPr>
        <p:scale>
          <a:sx n="100" d="100"/>
          <a:sy n="100" d="100"/>
        </p:scale>
        <p:origin x="1032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CBB3F4-00A6-49D0-B602-0DADFFB0706C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513EA-2061-4069-9EBE-800D20DEFA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924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13EA-2061-4069-9EBE-800D20DEFA9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257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13EA-2061-4069-9EBE-800D20DEFA9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379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13EA-2061-4069-9EBE-800D20DEFA9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21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13EA-2061-4069-9EBE-800D20DEFA9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199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13EA-2061-4069-9EBE-800D20DEFA9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829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13EA-2061-4069-9EBE-800D20DEFA9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083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13EA-2061-4069-9EBE-800D20DEFA9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9828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13EA-2061-4069-9EBE-800D20DEFA9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8334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13EA-2061-4069-9EBE-800D20DEFA9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8964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13EA-2061-4069-9EBE-800D20DEFA9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7794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13EA-2061-4069-9EBE-800D20DEFA9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885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13EA-2061-4069-9EBE-800D20DEFA9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8399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13EA-2061-4069-9EBE-800D20DEFA9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7151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13EA-2061-4069-9EBE-800D20DEFA9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6818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13EA-2061-4069-9EBE-800D20DEFA9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8030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13EA-2061-4069-9EBE-800D20DEFA9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5715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13EA-2061-4069-9EBE-800D20DEFA9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3267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13EA-2061-4069-9EBE-800D20DEFA93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0445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13EA-2061-4069-9EBE-800D20DEFA9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6688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13EA-2061-4069-9EBE-800D20DEFA93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0273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13EA-2061-4069-9EBE-800D20DEFA93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2262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13EA-2061-4069-9EBE-800D20DEFA93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608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13EA-2061-4069-9EBE-800D20DEFA9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8794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13EA-2061-4069-9EBE-800D20DEFA93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722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13EA-2061-4069-9EBE-800D20DEFA9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568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13EA-2061-4069-9EBE-800D20DEFA9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590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13EA-2061-4069-9EBE-800D20DEFA9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921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13EA-2061-4069-9EBE-800D20DEFA9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849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13EA-2061-4069-9EBE-800D20DEFA9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059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513EA-2061-4069-9EBE-800D20DEFA9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501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D44D60-D5E4-BAA4-AE0D-A663BE1CC9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0FB9B77-D9D9-4739-47AE-3871EF164A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AD8A21-6D91-0538-FDA6-571D9C8CC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F6815-80AA-BC46-BBC5-A8B57DA64E4A}" type="datetimeFigureOut">
              <a:rPr lang="ko-KR" altLang="en-US"/>
              <a:t>2022-07-15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CEFE02-1A97-80A6-F0FB-1F6607B1A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E1306E-6112-79D9-3D7A-8A538B220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148A3-EC33-394E-AFAF-DD083E0C64D3}" type="slidenum">
              <a:r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4277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8C527B-70E0-08D9-59C5-0A55844E8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C10157C-5B75-A282-CDE9-4AEB911073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965268-6087-58E0-743D-802A61EB0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F6815-80AA-BC46-BBC5-A8B57DA64E4A}" type="datetimeFigureOut">
              <a:rPr lang="ko-KR" altLang="en-US"/>
              <a:t>2022-07-15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902823-B4FC-5CCD-2B34-D43AD32E3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DE9ED3-514F-8D24-20FC-6C6FECBE5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148A3-EC33-394E-AFAF-DD083E0C64D3}" type="slidenum">
              <a:r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894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CBF9B1A-ECEE-3D54-A027-29F8F63DD1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D56D11-61DD-E5C2-7ACD-5AFC9B79BA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3CBF86-487D-B634-CBB0-CCF41699B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F6815-80AA-BC46-BBC5-A8B57DA64E4A}" type="datetimeFigureOut">
              <a:rPr lang="ko-KR" altLang="en-US"/>
              <a:t>2022-07-15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FC7B42-F452-E913-4E18-A0CAD98A2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686A7F-FD01-824B-B594-949D5B0C2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148A3-EC33-394E-AFAF-DD083E0C64D3}" type="slidenum">
              <a:r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812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E2F1E0-16C7-0D59-0562-B7607D0A5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B5C825-6EAD-D72A-C427-1C6B5AE6B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7F2241-BCF0-8780-08EC-AEEF53C0E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F6815-80AA-BC46-BBC5-A8B57DA64E4A}" type="datetimeFigureOut">
              <a:rPr lang="ko-KR" altLang="en-US"/>
              <a:t>2022-07-15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194555-B1D8-52FF-60AA-5684BE3A3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B2A250-EAFC-BEE6-76A5-0869323BB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148A3-EC33-394E-AFAF-DD083E0C64D3}" type="slidenum">
              <a:r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644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00FBA8-9512-00F2-B655-9B338D551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B26780-BF23-4E1E-48D6-FE3C11AC0C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D7459F-A70C-3BDF-82E6-62D3D1242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F6815-80AA-BC46-BBC5-A8B57DA64E4A}" type="datetimeFigureOut">
              <a:rPr lang="ko-KR" altLang="en-US"/>
              <a:t>2022-07-15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AB59B6-D8B6-D167-8679-30DD7D0D3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025C91-FB34-10D2-0DD8-8E6C17C16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148A3-EC33-394E-AFAF-DD083E0C64D3}" type="slidenum">
              <a:r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4958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548B10-2E27-FBC3-6495-067FD225B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4FE73C-5482-42BB-9D22-6934AA3A3F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968664-C39F-6ACA-60E8-5B04B0E0D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9D5B0D-C592-C362-FAF0-A21A4AB49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F6815-80AA-BC46-BBC5-A8B57DA64E4A}" type="datetimeFigureOut">
              <a:rPr lang="ko-KR" altLang="en-US"/>
              <a:t>2022-07-15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719746-B104-3C7B-34B0-2BB03D7A4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DB0EF7-E50D-CF60-7D48-63BB5F3B6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148A3-EC33-394E-AFAF-DD083E0C64D3}" type="slidenum">
              <a:r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4801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AD18D-B06D-E80A-2669-B32D4AB0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04066E-97D6-DF00-5AF1-F0268D052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C26852-7A69-2190-911E-54D2C99A09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E2A8F2-7194-DDF8-254A-0E9E21A717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FBA8E39-DFD7-3102-A880-C30E8F2678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E8C8C68-D9EA-B972-7C70-CD1B77261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F6815-80AA-BC46-BBC5-A8B57DA64E4A}" type="datetimeFigureOut">
              <a:rPr lang="ko-KR" altLang="en-US"/>
              <a:t>2022-07-15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D56CB3-206A-BB13-11B2-7C1402225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A46F94F-C0D3-62B8-E653-E62AEE275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148A3-EC33-394E-AFAF-DD083E0C64D3}" type="slidenum">
              <a:r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7818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EF3829-02EA-933E-11A9-EA30CD51A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E5114C7-D215-502E-4756-F12F7829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F6815-80AA-BC46-BBC5-A8B57DA64E4A}" type="datetimeFigureOut">
              <a:rPr lang="ko-KR" altLang="en-US"/>
              <a:t>2022-07-15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4B89F4-2318-E8C7-449B-9ACAA1709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809DE9D-0E70-18A8-1E4F-E4010A33C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148A3-EC33-394E-AFAF-DD083E0C64D3}" type="slidenum">
              <a:r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7197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E3246B-58C2-C228-8FDA-D6B54B3D1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F6815-80AA-BC46-BBC5-A8B57DA64E4A}" type="datetimeFigureOut">
              <a:rPr lang="ko-KR" altLang="en-US"/>
              <a:t>2022-07-15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2AD3577-7F5C-074C-1B43-F0E0B1C83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8AC47F-F26F-FC5A-AF75-5C4687FD5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148A3-EC33-394E-AFAF-DD083E0C64D3}" type="slidenum">
              <a:r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3555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3F0F88-C4E6-4198-AA61-8814DF788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A7672F-DD22-2B8C-1285-7E6B4088B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845832-0077-F0A9-60E9-3459E7D44D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9D67FE-A5B3-4B9B-3DFD-2A1586007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F6815-80AA-BC46-BBC5-A8B57DA64E4A}" type="datetimeFigureOut">
              <a:rPr lang="ko-KR" altLang="en-US"/>
              <a:t>2022-07-15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CE6907-FB8D-684C-0BF0-EF0D8878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DB891F-303B-ABD6-1D05-AABEA4CAB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148A3-EC33-394E-AFAF-DD083E0C64D3}" type="slidenum">
              <a:r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27582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FE69E3-8208-3152-4A37-7E542139B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4AB0FA-B8B4-391A-8020-8002FDFF78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D8E5A6-426B-9B70-D0EA-12336D9290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5189AD-6E5D-A2A4-4403-A2BDBCDD3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F6815-80AA-BC46-BBC5-A8B57DA64E4A}" type="datetimeFigureOut">
              <a:rPr lang="ko-KR" altLang="en-US"/>
              <a:t>2022-07-15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2B22EA-BB7B-CB96-E10C-5DBA083AC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3A97AD-54B6-E9FD-BD27-46CAD8BB5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148A3-EC33-394E-AFAF-DD083E0C64D3}" type="slidenum">
              <a:r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7804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16E3B45-1F5D-BA1C-2D0C-216775621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06A2DE-F3A7-7FED-8823-9ED4BE6CC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030E83-04C0-A0E8-21AC-5671B77A5C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F6815-80AA-BC46-BBC5-A8B57DA64E4A}" type="datetimeFigureOut">
              <a:rPr lang="ko-KR" altLang="en-US"/>
              <a:t>2022-07-15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D2FD08-D10C-B072-C9D0-9F9575F13D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4556FC-71E9-28F5-45BA-891899209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148A3-EC33-394E-AFAF-DD083E0C64D3}" type="slidenum">
              <a:r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7980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ver.com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503E34-9779-F121-BD5F-936C2B2EFA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054" y="2652889"/>
            <a:ext cx="7372572" cy="1085084"/>
          </a:xfrm>
        </p:spPr>
        <p:txBody>
          <a:bodyPr anchor="b">
            <a:normAutofit/>
          </a:bodyPr>
          <a:lstStyle/>
          <a:p>
            <a:pPr algn="l"/>
            <a:r>
              <a:rPr kumimoji="1" lang="ko-KR" altLang="en-US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객체지향 프로그래밍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99EBA58-5213-6294-1F26-F60F294D8B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096" y="3842932"/>
            <a:ext cx="4167115" cy="2163551"/>
          </a:xfrm>
        </p:spPr>
        <p:txBody>
          <a:bodyPr anchor="t">
            <a:normAutofit/>
          </a:bodyPr>
          <a:lstStyle/>
          <a:p>
            <a:pPr algn="l"/>
            <a:r>
              <a:rPr kumimoji="1" lang="en-US" altLang="ko-KR">
                <a:latin typeface="NanumGothic" panose="020D0604000000000000" pitchFamily="34" charset="-127"/>
                <a:ea typeface="NanumGothic" panose="020D0604000000000000" pitchFamily="34" charset="-127"/>
              </a:rPr>
              <a:t>5</a:t>
            </a:r>
            <a:r>
              <a:rPr kumimoji="1" lang="ko-KR" altLang="en-US">
                <a:latin typeface="NanumGothic" panose="020D0604000000000000" pitchFamily="34" charset="-127"/>
                <a:ea typeface="NanumGothic" panose="020D0604000000000000" pitchFamily="34" charset="-127"/>
              </a:rPr>
              <a:t> 차시</a:t>
            </a:r>
            <a:endParaRPr kumimoji="1" lang="en-US" altLang="ko-KR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ko-KR">
                <a:latin typeface="NanumGothic" panose="020D0604000000000000" pitchFamily="34" charset="-127"/>
                <a:ea typeface="NanumGothic" panose="020D0604000000000000" pitchFamily="34" charset="-127"/>
              </a:rPr>
              <a:t>Vector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ko-KR">
                <a:latin typeface="NanumGothic" panose="020D0604000000000000" pitchFamily="34" charset="-127"/>
                <a:ea typeface="NanumGothic" panose="020D0604000000000000" pitchFamily="34" charset="-127"/>
              </a:rPr>
              <a:t>Pointer</a:t>
            </a:r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B3CE3464-E7DC-43B3-C93B-5622D8C97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9205" y="2129307"/>
            <a:ext cx="2861929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983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E8F7F-BB15-1C8F-6DDD-AE09B6D9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내 얘기 잠깐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DEA6F46-B69E-0F28-AA2B-79E652D591CB}"/>
              </a:ext>
            </a:extLst>
          </p:cNvPr>
          <p:cNvSpPr/>
          <p:nvPr/>
        </p:nvSpPr>
        <p:spPr>
          <a:xfrm>
            <a:off x="2352675" y="1714501"/>
            <a:ext cx="3743325" cy="9191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서울대</a:t>
            </a:r>
            <a:endParaRPr lang="en-US" altLang="ko-KR"/>
          </a:p>
          <a:p>
            <a:pPr algn="ctr"/>
            <a:r>
              <a:rPr lang="en-US" altLang="ko-KR"/>
              <a:t>1</a:t>
            </a:r>
            <a:r>
              <a:rPr lang="ko-KR" altLang="en-US"/>
              <a:t>차 합 후 불합격 ㅋㅋ</a:t>
            </a:r>
            <a:endParaRPr lang="en-US" altLang="ko-KR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35890D1-18C4-51F9-8D38-322FCDC2FA57}"/>
              </a:ext>
            </a:extLst>
          </p:cNvPr>
          <p:cNvSpPr/>
          <p:nvPr/>
        </p:nvSpPr>
        <p:spPr>
          <a:xfrm>
            <a:off x="2352675" y="2757488"/>
            <a:ext cx="3743325" cy="9191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연세대</a:t>
            </a:r>
            <a:endParaRPr lang="en-US" altLang="ko-KR"/>
          </a:p>
          <a:p>
            <a:pPr algn="ctr"/>
            <a:r>
              <a:rPr lang="ko-KR" altLang="en-US"/>
              <a:t>불합격 ㅋㅋ</a:t>
            </a:r>
            <a:endParaRPr lang="en-US" altLang="ko-KR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AC0BC6-9B21-921D-1436-BFCB109F83BC}"/>
              </a:ext>
            </a:extLst>
          </p:cNvPr>
          <p:cNvSpPr/>
          <p:nvPr/>
        </p:nvSpPr>
        <p:spPr>
          <a:xfrm>
            <a:off x="2352674" y="3812383"/>
            <a:ext cx="3743325" cy="9191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고려대</a:t>
            </a:r>
            <a:endParaRPr lang="en-US" altLang="ko-KR"/>
          </a:p>
          <a:p>
            <a:pPr algn="ctr"/>
            <a:r>
              <a:rPr lang="ko-KR" altLang="en-US"/>
              <a:t>불합격 ㅋㅋ</a:t>
            </a:r>
            <a:endParaRPr lang="en-US" altLang="ko-KR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DA4B72-56D0-D89B-3E22-833B109E4041}"/>
              </a:ext>
            </a:extLst>
          </p:cNvPr>
          <p:cNvSpPr/>
          <p:nvPr/>
        </p:nvSpPr>
        <p:spPr>
          <a:xfrm>
            <a:off x="6248400" y="1704976"/>
            <a:ext cx="3743325" cy="9191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한양대</a:t>
            </a:r>
            <a:endParaRPr lang="en-US" altLang="ko-KR"/>
          </a:p>
          <a:p>
            <a:pPr algn="ctr"/>
            <a:r>
              <a:rPr lang="ko-KR" altLang="en-US"/>
              <a:t>불합격 ㅋㅋ</a:t>
            </a:r>
            <a:endParaRPr lang="en-US" altLang="ko-KR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3DCF6-E9B3-3AEA-481A-0F0261D863A8}"/>
              </a:ext>
            </a:extLst>
          </p:cNvPr>
          <p:cNvSpPr/>
          <p:nvPr/>
        </p:nvSpPr>
        <p:spPr>
          <a:xfrm>
            <a:off x="6248400" y="2757488"/>
            <a:ext cx="3743325" cy="9191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성균관대</a:t>
            </a:r>
            <a:endParaRPr lang="en-US" altLang="ko-KR"/>
          </a:p>
          <a:p>
            <a:pPr algn="ctr"/>
            <a:r>
              <a:rPr lang="ko-KR" altLang="en-US"/>
              <a:t>불합격 ㅋㅋ</a:t>
            </a:r>
            <a:endParaRPr lang="en-US" altLang="ko-KR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979B111-9DEC-F504-274C-9D3BB5AC0FFC}"/>
              </a:ext>
            </a:extLst>
          </p:cNvPr>
          <p:cNvSpPr/>
          <p:nvPr/>
        </p:nvSpPr>
        <p:spPr>
          <a:xfrm>
            <a:off x="6248400" y="3810000"/>
            <a:ext cx="3743325" cy="9191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경희대</a:t>
            </a:r>
            <a:endParaRPr lang="en-US" altLang="ko-KR"/>
          </a:p>
          <a:p>
            <a:pPr algn="ctr"/>
            <a:r>
              <a:rPr lang="ko-KR" altLang="en-US"/>
              <a:t>예비 뒷 번호</a:t>
            </a:r>
            <a:endParaRPr lang="en-US" altLang="ko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5A732E-C88E-94F4-15F0-72552D78DDE0}"/>
              </a:ext>
            </a:extLst>
          </p:cNvPr>
          <p:cNvSpPr txBox="1"/>
          <p:nvPr/>
        </p:nvSpPr>
        <p:spPr>
          <a:xfrm>
            <a:off x="4093002" y="5276850"/>
            <a:ext cx="43107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solidFill>
                  <a:srgbClr val="FF0000"/>
                </a:solidFill>
              </a:rPr>
              <a:t>응 개박살 ㅋㅋ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044B2E0-AD09-E3FA-2A55-A6E60D4DE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2389" y="5066507"/>
            <a:ext cx="1417283" cy="142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01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E8F7F-BB15-1C8F-6DDD-AE09B6D9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내 얘기 잠깐</a:t>
            </a: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1D1D02A-50F5-F40C-651B-117A78014C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761112"/>
              </p:ext>
            </p:extLst>
          </p:nvPr>
        </p:nvGraphicFramePr>
        <p:xfrm>
          <a:off x="3794125" y="1690688"/>
          <a:ext cx="4064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3700039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934075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수능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8937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국어영역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8148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수학영역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845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영어영역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80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생명과학</a:t>
                      </a:r>
                      <a:r>
                        <a:rPr lang="en-US" altLang="ko-KR"/>
                        <a:t>I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95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화학</a:t>
                      </a:r>
                      <a:r>
                        <a:rPr lang="en-US" altLang="ko-KR"/>
                        <a:t>II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975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한국사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64459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80B5CFD-F676-A565-4F9D-9868EB324275}"/>
              </a:ext>
            </a:extLst>
          </p:cNvPr>
          <p:cNvSpPr txBox="1"/>
          <p:nvPr/>
        </p:nvSpPr>
        <p:spPr>
          <a:xfrm>
            <a:off x="2497329" y="4445853"/>
            <a:ext cx="66575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solidFill>
                  <a:srgbClr val="FF0000"/>
                </a:solidFill>
              </a:rPr>
              <a:t>수시 박살</a:t>
            </a:r>
            <a:r>
              <a:rPr lang="en-US" altLang="ko-KR" sz="4800">
                <a:solidFill>
                  <a:srgbClr val="FF0000"/>
                </a:solidFill>
              </a:rPr>
              <a:t>? </a:t>
            </a:r>
            <a:r>
              <a:rPr lang="ko-KR" altLang="en-US" sz="4800">
                <a:solidFill>
                  <a:srgbClr val="FF0000"/>
                </a:solidFill>
              </a:rPr>
              <a:t>오히려 좋아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D60BD7E-2C3E-7A2D-18CB-BCB1B8727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3917" y="3850481"/>
            <a:ext cx="2816929" cy="285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559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E8F7F-BB15-1C8F-6DDD-AE09B6D9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내 얘기 잠깐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0B5CFD-F676-A565-4F9D-9868EB324275}"/>
              </a:ext>
            </a:extLst>
          </p:cNvPr>
          <p:cNvSpPr txBox="1"/>
          <p:nvPr/>
        </p:nvSpPr>
        <p:spPr>
          <a:xfrm>
            <a:off x="1502435" y="2644170"/>
            <a:ext cx="91871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/>
              <a:t>경희대</a:t>
            </a:r>
            <a:r>
              <a:rPr lang="en-US" altLang="ko-KR" sz="4800"/>
              <a:t>: </a:t>
            </a:r>
            <a:r>
              <a:rPr lang="ko-KR" altLang="en-US" sz="4800"/>
              <a:t>네 추합되셨어요</a:t>
            </a:r>
            <a:r>
              <a:rPr lang="en-US" altLang="ko-KR" sz="4800"/>
              <a:t>~</a:t>
            </a:r>
          </a:p>
          <a:p>
            <a:r>
              <a:rPr lang="ko-KR" altLang="en-US" sz="4800"/>
              <a:t>배승호</a:t>
            </a:r>
            <a:r>
              <a:rPr lang="en-US" altLang="ko-KR" sz="4800"/>
              <a:t>: </a:t>
            </a:r>
            <a:r>
              <a:rPr lang="ko-KR" altLang="en-US" sz="4800"/>
              <a:t>네</a:t>
            </a:r>
            <a:r>
              <a:rPr lang="en-US" altLang="ko-KR" sz="4800"/>
              <a:t> </a:t>
            </a:r>
            <a:r>
              <a:rPr lang="ko-KR" altLang="en-US" sz="4800"/>
              <a:t>떨궈주세요 제발 진짜</a:t>
            </a:r>
          </a:p>
        </p:txBody>
      </p:sp>
    </p:spTree>
    <p:extLst>
      <p:ext uri="{BB962C8B-B14F-4D97-AF65-F5344CB8AC3E}">
        <p14:creationId xmlns:p14="http://schemas.microsoft.com/office/powerpoint/2010/main" val="4289208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E8F7F-BB15-1C8F-6DDD-AE09B6D9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내 얘기 잠깐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16B36B-6DE0-4FDD-2801-3BFA10393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602" y="1558236"/>
            <a:ext cx="4810796" cy="49346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D931BB-E987-A292-9B68-9C8645ACE56E}"/>
              </a:ext>
            </a:extLst>
          </p:cNvPr>
          <p:cNvSpPr txBox="1"/>
          <p:nvPr/>
        </p:nvSpPr>
        <p:spPr>
          <a:xfrm>
            <a:off x="3785852" y="2207986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/>
              <a:t>그래도 열심히 해서</a:t>
            </a:r>
            <a:endParaRPr lang="en-US" altLang="ko-KR" sz="1600"/>
          </a:p>
          <a:p>
            <a:r>
              <a:rPr lang="ko-KR" altLang="en-US" sz="1600"/>
              <a:t>개발자 되야지</a:t>
            </a:r>
          </a:p>
        </p:txBody>
      </p:sp>
    </p:spTree>
    <p:extLst>
      <p:ext uri="{BB962C8B-B14F-4D97-AF65-F5344CB8AC3E}">
        <p14:creationId xmlns:p14="http://schemas.microsoft.com/office/powerpoint/2010/main" val="924294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E8F7F-BB15-1C8F-6DDD-AE09B6D9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내 얘기 잠깐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4115D9-9BDD-FFC8-41B9-CDCCA7D88D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34" r="17801"/>
          <a:stretch/>
        </p:blipFill>
        <p:spPr>
          <a:xfrm>
            <a:off x="981074" y="1771396"/>
            <a:ext cx="3905251" cy="36390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DBF376-80A8-7F1F-3BEE-52EA44F95AA9}"/>
              </a:ext>
            </a:extLst>
          </p:cNvPr>
          <p:cNvSpPr txBox="1"/>
          <p:nvPr/>
        </p:nvSpPr>
        <p:spPr>
          <a:xfrm>
            <a:off x="1385886" y="5306496"/>
            <a:ext cx="3095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상상 속의 컴공이 만드는 거</a:t>
            </a:r>
            <a:endParaRPr lang="en-US" altLang="ko-KR" sz="180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D8569BED-663B-D7CC-58EF-001414350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677" y="1614866"/>
            <a:ext cx="2886122" cy="362826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FF48D71-D4DA-0C57-F894-EA9D3B8352F2}"/>
              </a:ext>
            </a:extLst>
          </p:cNvPr>
          <p:cNvSpPr txBox="1"/>
          <p:nvPr/>
        </p:nvSpPr>
        <p:spPr>
          <a:xfrm>
            <a:off x="7696227" y="5306496"/>
            <a:ext cx="3095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내가 하고 있는거 </a:t>
            </a:r>
            <a:endParaRPr lang="en-US" altLang="ko-KR" sz="1800"/>
          </a:p>
        </p:txBody>
      </p:sp>
    </p:spTree>
    <p:extLst>
      <p:ext uri="{BB962C8B-B14F-4D97-AF65-F5344CB8AC3E}">
        <p14:creationId xmlns:p14="http://schemas.microsoft.com/office/powerpoint/2010/main" val="1088593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E8F7F-BB15-1C8F-6DDD-AE09B6D9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내 얘기 잠깐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9F3071-5885-646E-9C14-2B72B5FCE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028" y="2516959"/>
            <a:ext cx="4709944" cy="18240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DE7BEA-8CD2-37E8-3F71-09C85B4FAAC1}"/>
              </a:ext>
            </a:extLst>
          </p:cNvPr>
          <p:cNvSpPr txBox="1"/>
          <p:nvPr/>
        </p:nvSpPr>
        <p:spPr>
          <a:xfrm>
            <a:off x="5243512" y="4310107"/>
            <a:ext cx="3095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/>
              <a:t>반수 가즈아</a:t>
            </a:r>
            <a:r>
              <a:rPr lang="en-US" altLang="ko-KR" sz="1800"/>
              <a:t>!!!!!!!!!!</a:t>
            </a:r>
          </a:p>
        </p:txBody>
      </p:sp>
    </p:spTree>
    <p:extLst>
      <p:ext uri="{BB962C8B-B14F-4D97-AF65-F5344CB8AC3E}">
        <p14:creationId xmlns:p14="http://schemas.microsoft.com/office/powerpoint/2010/main" val="3177048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E8F7F-BB15-1C8F-6DDD-AE09B6D9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내 얘기 잠깐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FD49D3-B444-FE5A-2953-B1FBF4F56D65}"/>
              </a:ext>
            </a:extLst>
          </p:cNvPr>
          <p:cNvSpPr txBox="1"/>
          <p:nvPr/>
        </p:nvSpPr>
        <p:spPr>
          <a:xfrm>
            <a:off x="5462587" y="3012043"/>
            <a:ext cx="18764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/>
              <a:t>시간만</a:t>
            </a:r>
            <a:r>
              <a:rPr lang="en-US" altLang="ko-KR" sz="3200"/>
              <a:t>.. </a:t>
            </a:r>
            <a:r>
              <a:rPr lang="ko-KR" altLang="en-US" sz="3200"/>
              <a:t>흐르고</a:t>
            </a:r>
            <a:r>
              <a:rPr lang="en-US" altLang="ko-KR" sz="3200"/>
              <a:t>..</a:t>
            </a:r>
            <a:endParaRPr lang="ko-KR" altLang="en-US" sz="3200"/>
          </a:p>
        </p:txBody>
      </p:sp>
    </p:spTree>
    <p:extLst>
      <p:ext uri="{BB962C8B-B14F-4D97-AF65-F5344CB8AC3E}">
        <p14:creationId xmlns:p14="http://schemas.microsoft.com/office/powerpoint/2010/main" val="404417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E8F7F-BB15-1C8F-6DDD-AE09B6D9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내 얘기 잠깐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90D2EA-A6D0-F202-C202-CEA59708F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460" y="2481101"/>
            <a:ext cx="2181529" cy="23148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82E1348-CF3C-1B91-66B2-0576FC987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235" y="2519201"/>
            <a:ext cx="2181529" cy="23530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12182CE-A3E9-1D0D-7BDE-10E5922444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9010" y="2514432"/>
            <a:ext cx="2238687" cy="24387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B6CE1C-1D72-088D-A5DF-7B584029FB51}"/>
              </a:ext>
            </a:extLst>
          </p:cNvPr>
          <p:cNvSpPr txBox="1"/>
          <p:nvPr/>
        </p:nvSpPr>
        <p:spPr>
          <a:xfrm>
            <a:off x="2909069" y="4953172"/>
            <a:ext cx="63738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/>
              <a:t>야 헛짓거리 ㄴㄴ 하고</a:t>
            </a:r>
            <a:endParaRPr lang="en-US" altLang="ko-KR" sz="4800"/>
          </a:p>
          <a:p>
            <a:r>
              <a:rPr lang="ko-KR" altLang="en-US" sz="4800"/>
              <a:t>이런거 공부해봐</a:t>
            </a:r>
          </a:p>
        </p:txBody>
      </p:sp>
    </p:spTree>
    <p:extLst>
      <p:ext uri="{BB962C8B-B14F-4D97-AF65-F5344CB8AC3E}">
        <p14:creationId xmlns:p14="http://schemas.microsoft.com/office/powerpoint/2010/main" val="762433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E8F7F-BB15-1C8F-6DDD-AE09B6D9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내 얘기 잠깐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3CF8F8-6798-C5E8-6BF5-7320E46CF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100" y="2528698"/>
            <a:ext cx="6801799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89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E8F7F-BB15-1C8F-6DDD-AE09B6D9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내 얘기 잠깐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7A2637-DB7D-C054-9CC1-319F1FCF3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ko-KR" altLang="en-US" sz="1400"/>
              <a:t>어린 시절 나는 컴퓨터를 좋아했음</a:t>
            </a:r>
            <a:r>
              <a:rPr lang="en-US" altLang="ko-KR" sz="1400"/>
              <a:t>, </a:t>
            </a:r>
            <a:r>
              <a:rPr lang="ko-KR" altLang="en-US" sz="1400"/>
              <a:t>그게 코딩 같은거는 아니었고 게임이었음</a:t>
            </a:r>
            <a:endParaRPr lang="en-US" altLang="ko-KR" sz="1400"/>
          </a:p>
          <a:p>
            <a:r>
              <a:rPr lang="ko-KR" altLang="en-US" sz="1400"/>
              <a:t>그런데 게임을 좋아하던 내가 스스로 직접 게임을 만들어보고 싶었음</a:t>
            </a:r>
            <a:endParaRPr lang="en-US" altLang="ko-KR" sz="1400"/>
          </a:p>
          <a:p>
            <a:r>
              <a:rPr lang="ko-KR" altLang="en-US" sz="1400"/>
              <a:t>그래서 해봤던게 플래시 게임 만들기</a:t>
            </a:r>
            <a:endParaRPr lang="en-US" altLang="ko-KR" sz="1400"/>
          </a:p>
          <a:p>
            <a:r>
              <a:rPr lang="ko-KR" altLang="en-US" sz="1400"/>
              <a:t>내가 어린 시절에는 플래시</a:t>
            </a:r>
            <a:r>
              <a:rPr lang="en-US" altLang="ko-KR" sz="1400"/>
              <a:t>365</a:t>
            </a:r>
            <a:r>
              <a:rPr lang="ko-KR" altLang="en-US" sz="1400"/>
              <a:t>나 주전자닷컴 같은 플래시 게임 사이트가 엄청 많았는데</a:t>
            </a:r>
            <a:r>
              <a:rPr lang="en-US" altLang="ko-KR" sz="1400"/>
              <a:t>, </a:t>
            </a:r>
            <a:r>
              <a:rPr lang="ko-KR" altLang="en-US" sz="1400"/>
              <a:t>지금은 </a:t>
            </a:r>
            <a:r>
              <a:rPr lang="en-US" altLang="ko-KR" sz="1400"/>
              <a:t>Adobe</a:t>
            </a:r>
            <a:r>
              <a:rPr lang="ko-KR" altLang="en-US" sz="1400"/>
              <a:t>사의 </a:t>
            </a:r>
            <a:r>
              <a:rPr lang="en-US" altLang="ko-KR" sz="1400"/>
              <a:t>Flash </a:t>
            </a:r>
            <a:r>
              <a:rPr lang="ko-KR" altLang="en-US" sz="1400"/>
              <a:t>지원 중단으로 인해 거의 사라진 시장임</a:t>
            </a:r>
            <a:endParaRPr lang="en-US" altLang="ko-KR" sz="1400"/>
          </a:p>
          <a:p>
            <a:r>
              <a:rPr lang="ko-KR" altLang="en-US" sz="1400"/>
              <a:t>뭐 아무튼 플래시 게임도 코딩으로 만드는 게임이고 그러다 보니 코딩에 저절로 관심이 가게 됨</a:t>
            </a:r>
            <a:r>
              <a:rPr lang="en-US" altLang="ko-KR" sz="1400"/>
              <a:t>, </a:t>
            </a:r>
            <a:r>
              <a:rPr lang="ko-KR" altLang="en-US" sz="1400"/>
              <a:t>막연히 프로그래머가 되고 싶다는 생각을 이 즈음 하게 되었음</a:t>
            </a:r>
            <a:endParaRPr lang="en-US" altLang="ko-KR" sz="1400"/>
          </a:p>
          <a:p>
            <a:r>
              <a:rPr lang="ko-KR" altLang="en-US" sz="1400"/>
              <a:t>그런데</a:t>
            </a:r>
            <a:r>
              <a:rPr lang="en-US" altLang="ko-KR" sz="1400"/>
              <a:t>, </a:t>
            </a:r>
            <a:r>
              <a:rPr lang="ko-KR" altLang="en-US" sz="1400"/>
              <a:t>내가 학창시절에는 그냥 선생님들이 공부 못하면 때렸음</a:t>
            </a:r>
            <a:r>
              <a:rPr lang="en-US" altLang="ko-KR" sz="1400"/>
              <a:t>(</a:t>
            </a:r>
            <a:r>
              <a:rPr lang="ko-KR" altLang="en-US" sz="1400"/>
              <a:t>ㄹㅇ임</a:t>
            </a:r>
            <a:r>
              <a:rPr lang="en-US" altLang="ko-KR" sz="1400"/>
              <a:t>) </a:t>
            </a:r>
            <a:r>
              <a:rPr lang="ko-KR" altLang="en-US" sz="1400"/>
              <a:t>또 공부 못하면 대학도 못간다니까 그냥 컴퓨터에 관심을 끄고 공부만 했음</a:t>
            </a:r>
            <a:endParaRPr lang="en-US" altLang="ko-KR" sz="1400"/>
          </a:p>
          <a:p>
            <a:r>
              <a:rPr lang="ko-KR" altLang="en-US" sz="1400"/>
              <a:t>고등학교 </a:t>
            </a:r>
            <a:r>
              <a:rPr lang="en-US" altLang="ko-KR" sz="1400"/>
              <a:t>3</a:t>
            </a:r>
            <a:r>
              <a:rPr lang="ko-KR" altLang="en-US" sz="1400"/>
              <a:t>년 동안</a:t>
            </a:r>
            <a:r>
              <a:rPr lang="en-US" altLang="ko-KR" sz="1400"/>
              <a:t>, </a:t>
            </a:r>
            <a:r>
              <a:rPr lang="ko-KR" altLang="en-US" sz="1400"/>
              <a:t>나는 진로 고민은 전혀 안하고 공부만 했음</a:t>
            </a:r>
            <a:endParaRPr lang="en-US" altLang="ko-KR" sz="1400"/>
          </a:p>
          <a:p>
            <a:r>
              <a:rPr lang="ko-KR" altLang="en-US" sz="1400"/>
              <a:t>생기부에 적힌 활동</a:t>
            </a:r>
            <a:r>
              <a:rPr lang="en-US" altLang="ko-KR" sz="1400"/>
              <a:t>? </a:t>
            </a:r>
            <a:r>
              <a:rPr lang="ko-KR" altLang="en-US" sz="1400"/>
              <a:t>그런거 없었음 그냥 올</a:t>
            </a:r>
            <a:r>
              <a:rPr lang="en-US" altLang="ko-KR" sz="1400"/>
              <a:t>1</a:t>
            </a:r>
            <a:r>
              <a:rPr lang="ko-KR" altLang="en-US" sz="1400"/>
              <a:t>로 도배된 성적표가 나를 스카이 보내줄줄</a:t>
            </a:r>
            <a:r>
              <a:rPr lang="en-US" altLang="ko-KR" sz="1400"/>
              <a:t>;;</a:t>
            </a:r>
          </a:p>
          <a:p>
            <a:r>
              <a:rPr lang="ko-KR" altLang="en-US" sz="1400"/>
              <a:t>고</a:t>
            </a:r>
            <a:r>
              <a:rPr lang="en-US" altLang="ko-KR" sz="1400"/>
              <a:t>3 </a:t>
            </a:r>
            <a:r>
              <a:rPr lang="ko-KR" altLang="en-US" sz="1400"/>
              <a:t>원서 쓸 때</a:t>
            </a:r>
            <a:r>
              <a:rPr lang="en-US" altLang="ko-KR" sz="1400"/>
              <a:t>, </a:t>
            </a:r>
            <a:r>
              <a:rPr lang="ko-KR" altLang="en-US" sz="1400"/>
              <a:t>막연하게 프로그래머가 되고 싶어서 컴공을 지원하려 했으나 자소서에 쓸 내용이 하나도 없는거임</a:t>
            </a:r>
            <a:endParaRPr lang="en-US" altLang="ko-KR" sz="1400"/>
          </a:p>
          <a:p>
            <a:r>
              <a:rPr lang="ko-KR" altLang="en-US" sz="1400"/>
              <a:t>활동도 안해</a:t>
            </a:r>
            <a:r>
              <a:rPr lang="en-US" altLang="ko-KR" sz="1400"/>
              <a:t>~ </a:t>
            </a:r>
            <a:r>
              <a:rPr lang="ko-KR" altLang="en-US" sz="1400"/>
              <a:t>플래시 게임 만드려고 배웠던 액션스크립트는 다까먹어</a:t>
            </a:r>
            <a:r>
              <a:rPr lang="en-US" altLang="ko-KR" sz="1400"/>
              <a:t>~ </a:t>
            </a:r>
            <a:r>
              <a:rPr lang="ko-KR" altLang="en-US" sz="1400"/>
              <a:t>할 줄 아는게 없네</a:t>
            </a:r>
            <a:r>
              <a:rPr lang="en-US" altLang="ko-KR" sz="1400"/>
              <a:t>?</a:t>
            </a:r>
          </a:p>
          <a:p>
            <a:r>
              <a:rPr lang="ko-KR" altLang="en-US" sz="1400"/>
              <a:t>결과는 수시 박살 ㅋㅋ 그래도 고등학교 때 공부하던 짬이 있어서 수능은 잘봤음</a:t>
            </a:r>
            <a:r>
              <a:rPr lang="en-US" altLang="ko-KR" sz="1400"/>
              <a:t>( </a:t>
            </a:r>
            <a:r>
              <a:rPr lang="ko-KR" altLang="en-US" sz="1400"/>
              <a:t>진짜 잘 봄 </a:t>
            </a:r>
            <a:r>
              <a:rPr lang="en-US" altLang="ko-KR" sz="1400"/>
              <a:t>)</a:t>
            </a:r>
          </a:p>
          <a:p>
            <a:r>
              <a:rPr lang="ko-KR" altLang="en-US" sz="1400"/>
              <a:t>그래서 희망 가지고 있는데</a:t>
            </a:r>
            <a:r>
              <a:rPr lang="en-US" altLang="ko-KR" sz="1400"/>
              <a:t>, </a:t>
            </a:r>
            <a:r>
              <a:rPr lang="ko-KR" altLang="en-US" sz="1400"/>
              <a:t>무슨 일이래</a:t>
            </a:r>
            <a:r>
              <a:rPr lang="en-US" altLang="ko-KR" sz="1400"/>
              <a:t>.. </a:t>
            </a:r>
            <a:r>
              <a:rPr lang="ko-KR" altLang="en-US" sz="1400"/>
              <a:t>경희대 수시 추합떴네</a:t>
            </a:r>
            <a:r>
              <a:rPr lang="en-US" altLang="ko-KR" sz="1400"/>
              <a:t>? </a:t>
            </a:r>
            <a:r>
              <a:rPr lang="ko-KR" altLang="en-US" sz="1400"/>
              <a:t>그래서 납치 당하고 경희대옴</a:t>
            </a:r>
            <a:endParaRPr lang="en-US" altLang="ko-KR" sz="1400"/>
          </a:p>
          <a:p>
            <a:pPr lvl="1"/>
            <a:r>
              <a:rPr lang="ko-KR" altLang="en-US" sz="1000"/>
              <a:t>경희대 왜 넣었냐고</a:t>
            </a:r>
            <a:r>
              <a:rPr lang="en-US" altLang="ko-KR" sz="1000"/>
              <a:t>? </a:t>
            </a:r>
            <a:r>
              <a:rPr lang="ko-KR" altLang="en-US" sz="1000"/>
              <a:t>서연고성한경 위에서 부터 차례대로 넣은 거임</a:t>
            </a:r>
            <a:endParaRPr lang="en-US" altLang="ko-KR" sz="1000"/>
          </a:p>
        </p:txBody>
      </p:sp>
    </p:spTree>
    <p:extLst>
      <p:ext uri="{BB962C8B-B14F-4D97-AF65-F5344CB8AC3E}">
        <p14:creationId xmlns:p14="http://schemas.microsoft.com/office/powerpoint/2010/main" val="3080924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503E34-9779-F121-BD5F-936C2B2EFA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054" y="2652889"/>
            <a:ext cx="7372572" cy="1085084"/>
          </a:xfrm>
        </p:spPr>
        <p:txBody>
          <a:bodyPr anchor="b">
            <a:normAutofit fontScale="90000"/>
          </a:bodyPr>
          <a:lstStyle/>
          <a:p>
            <a:pPr algn="l"/>
            <a:r>
              <a:rPr kumimoji="1" lang="ko-KR" altLang="en-US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고등학생에서 전공자로</a:t>
            </a: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B3CE3464-E7DC-43B3-C93B-5622D8C97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9205" y="2129307"/>
            <a:ext cx="2861929" cy="3217333"/>
          </a:xfrm>
          <a:prstGeom prst="rect">
            <a:avLst/>
          </a:prstGeom>
        </p:spPr>
      </p:pic>
      <p:sp>
        <p:nvSpPr>
          <p:cNvPr id="7" name="부제목 2">
            <a:extLst>
              <a:ext uri="{FF2B5EF4-FFF2-40B4-BE49-F238E27FC236}">
                <a16:creationId xmlns:a16="http://schemas.microsoft.com/office/drawing/2014/main" id="{906258F1-A981-4428-7D73-8122B29C53AA}"/>
              </a:ext>
            </a:extLst>
          </p:cNvPr>
          <p:cNvSpPr txBox="1">
            <a:spLocks/>
          </p:cNvSpPr>
          <p:nvPr/>
        </p:nvSpPr>
        <p:spPr>
          <a:xfrm>
            <a:off x="405987" y="2547930"/>
            <a:ext cx="4167115" cy="4793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ko-KR" altLang="en-US" b="1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사실 오늘은</a:t>
            </a:r>
            <a:endParaRPr kumimoji="1" lang="en-US" altLang="ko-KR" b="1">
              <a:solidFill>
                <a:srgbClr val="FF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66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E8F7F-BB15-1C8F-6DDD-AE09B6D9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내 얘기 잠깐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7A2637-DB7D-C054-9CC1-319F1FCF3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ko-KR" altLang="en-US" sz="1400"/>
              <a:t>뭐 어찌되었든 원하던 컴공 왔으니까 공부 열심히 해서 프로그래머 되야겠지</a:t>
            </a:r>
            <a:r>
              <a:rPr lang="en-US" altLang="ko-KR" sz="1400"/>
              <a:t>?</a:t>
            </a:r>
          </a:p>
          <a:p>
            <a:r>
              <a:rPr lang="ko-KR" altLang="en-US" sz="1400"/>
              <a:t>근데 생각보다 현실은 호락호락하지 않았음</a:t>
            </a:r>
            <a:r>
              <a:rPr lang="en-US" altLang="ko-KR" sz="1400"/>
              <a:t>, </a:t>
            </a:r>
            <a:r>
              <a:rPr lang="ko-KR" altLang="en-US" sz="1400"/>
              <a:t>학교에서는 생각보다 하드웨어를 많이 가르침</a:t>
            </a:r>
            <a:r>
              <a:rPr lang="en-US" altLang="ko-KR" sz="1400"/>
              <a:t>… CPU</a:t>
            </a:r>
            <a:r>
              <a:rPr lang="ko-KR" altLang="en-US" sz="1400"/>
              <a:t>가 어떻고 저렇고</a:t>
            </a:r>
            <a:endParaRPr lang="en-US" altLang="ko-KR" sz="1400"/>
          </a:p>
          <a:p>
            <a:r>
              <a:rPr lang="ko-KR" altLang="en-US" sz="1000"/>
              <a:t>웹사이트 만들고 게임 만들고 이런거 가르쳐줄줄 알았는데 그게 아니라 반복문으로 별이나 찍고 있고</a:t>
            </a:r>
            <a:r>
              <a:rPr lang="en-US" altLang="ko-KR" sz="1000"/>
              <a:t>… </a:t>
            </a:r>
            <a:r>
              <a:rPr lang="ko-KR" altLang="en-US" sz="1000"/>
              <a:t>이 때 생각을 참 많이 했음</a:t>
            </a:r>
            <a:endParaRPr lang="en-US" altLang="ko-KR" sz="1000"/>
          </a:p>
          <a:p>
            <a:r>
              <a:rPr lang="en-US" altLang="ko-KR" sz="1000"/>
              <a:t>“</a:t>
            </a:r>
            <a:r>
              <a:rPr lang="ko-KR" altLang="en-US" sz="1000"/>
              <a:t>내가 과를 잘못골랐나</a:t>
            </a:r>
            <a:r>
              <a:rPr lang="en-US" altLang="ko-KR" sz="1000"/>
              <a:t>?” </a:t>
            </a:r>
            <a:r>
              <a:rPr lang="ko-KR" altLang="en-US" sz="1000"/>
              <a:t>라는 생각</a:t>
            </a:r>
            <a:endParaRPr lang="en-US" altLang="ko-KR" sz="1000"/>
          </a:p>
          <a:p>
            <a:r>
              <a:rPr lang="ko-KR" altLang="en-US" sz="1000"/>
              <a:t>그래서 반수도 하고 휴학해서 놀기도 하고 시간을 좀 알차지 못하게 나만의 시간을 가졌음</a:t>
            </a:r>
            <a:endParaRPr lang="en-US" altLang="ko-KR" sz="1000"/>
          </a:p>
          <a:p>
            <a:r>
              <a:rPr lang="ko-KR" altLang="en-US" sz="1000"/>
              <a:t>토익 공부도 하고</a:t>
            </a:r>
            <a:r>
              <a:rPr lang="en-US" altLang="ko-KR" sz="1000"/>
              <a:t>, </a:t>
            </a:r>
            <a:r>
              <a:rPr lang="ko-KR" altLang="en-US" sz="1000"/>
              <a:t>군대도 가고</a:t>
            </a:r>
            <a:r>
              <a:rPr lang="en-US" altLang="ko-KR" sz="1000"/>
              <a:t>, </a:t>
            </a:r>
            <a:r>
              <a:rPr lang="ko-KR" altLang="en-US" sz="1000"/>
              <a:t>건축학과 지원도 해보고</a:t>
            </a:r>
            <a:r>
              <a:rPr lang="en-US" altLang="ko-KR" sz="1000"/>
              <a:t>…</a:t>
            </a:r>
          </a:p>
          <a:p>
            <a:r>
              <a:rPr lang="ko-KR" altLang="en-US" sz="1000"/>
              <a:t>그렇게 시간이 흐르니까 바로 위의 선배들이 이제 취직할 때가 되니까 갑자기 정보가 무수히 파도처럼 휩쓸려 왔는데</a:t>
            </a:r>
            <a:r>
              <a:rPr lang="en-US" altLang="ko-KR" sz="1000"/>
              <a:t>,</a:t>
            </a:r>
          </a:p>
          <a:p>
            <a:r>
              <a:rPr lang="ko-KR" altLang="en-US" sz="1000"/>
              <a:t>프로그래머가 되기 위한</a:t>
            </a:r>
            <a:r>
              <a:rPr lang="en-US" altLang="ko-KR" sz="1000"/>
              <a:t>( </a:t>
            </a:r>
            <a:r>
              <a:rPr lang="ko-KR" altLang="en-US" sz="1000"/>
              <a:t>다시 말하면 취직하기 위한 </a:t>
            </a:r>
            <a:r>
              <a:rPr lang="en-US" altLang="ko-KR" sz="1000"/>
              <a:t>) </a:t>
            </a:r>
            <a:r>
              <a:rPr lang="ko-KR" altLang="en-US" sz="1000"/>
              <a:t>정보들 이었음</a:t>
            </a:r>
            <a:endParaRPr lang="en-US" altLang="ko-KR" sz="1000"/>
          </a:p>
          <a:p>
            <a:r>
              <a:rPr lang="ko-KR" altLang="en-US" sz="1000"/>
              <a:t>내 얘기 왜 했냐고</a:t>
            </a:r>
            <a:r>
              <a:rPr lang="en-US" altLang="ko-KR" sz="1000"/>
              <a:t>? </a:t>
            </a:r>
            <a:r>
              <a:rPr lang="ko-KR" altLang="en-US" sz="1000"/>
              <a:t>내가 선배들한테 들은 조언과 정보들을 알려줌으로써 여러분들은 방황하지 말라고ㅋㅋ</a:t>
            </a:r>
            <a:endParaRPr lang="en-US" altLang="ko-KR" sz="1000"/>
          </a:p>
          <a:p>
            <a:r>
              <a:rPr lang="ko-KR" altLang="en-US" sz="1000"/>
              <a:t>원래 이 이야기를 웹파 스터디에서 하려 했는데</a:t>
            </a:r>
            <a:r>
              <a:rPr lang="en-US" altLang="ko-KR" sz="1000"/>
              <a:t>, </a:t>
            </a:r>
            <a:r>
              <a:rPr lang="ko-KR" altLang="en-US" sz="1000"/>
              <a:t>수업 진도도 맞춰야하고 여러 일정 때문에 내가 시간 갖기가 좀 힘들었음</a:t>
            </a:r>
            <a:endParaRPr lang="en-US" altLang="ko-KR" sz="1000"/>
          </a:p>
        </p:txBody>
      </p:sp>
    </p:spTree>
    <p:extLst>
      <p:ext uri="{BB962C8B-B14F-4D97-AF65-F5344CB8AC3E}">
        <p14:creationId xmlns:p14="http://schemas.microsoft.com/office/powerpoint/2010/main" val="3198876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E8F7F-BB15-1C8F-6DDD-AE09B6D9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지금부터 하는 이야기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7A2637-DB7D-C054-9CC1-319F1FCF3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ko-KR" altLang="en-US" sz="2000"/>
              <a:t>적어도 경희대학교는 취업 사관 학교가 아님</a:t>
            </a:r>
            <a:endParaRPr lang="en-US" altLang="ko-KR" sz="2000"/>
          </a:p>
          <a:p>
            <a:r>
              <a:rPr lang="ko-KR" altLang="en-US" sz="2000"/>
              <a:t>내가 이 학교를 몇 년 씩이나 바라보면서 드는 생각은</a:t>
            </a:r>
            <a:r>
              <a:rPr lang="en-US" altLang="ko-KR" sz="2000"/>
              <a:t>, </a:t>
            </a:r>
            <a:r>
              <a:rPr lang="ko-KR" altLang="en-US" sz="2000"/>
              <a:t>취업 보단 학자를 양성하는데 주안이 되어 있는 듯함</a:t>
            </a:r>
            <a:endParaRPr lang="en-US" altLang="ko-KR" sz="2000"/>
          </a:p>
          <a:p>
            <a:r>
              <a:rPr lang="ko-KR" altLang="en-US" sz="2000"/>
              <a:t>취업에 필요한 무언가를 배운다기 보다는 원론적이고 깊이 있는 학문을 지향함</a:t>
            </a:r>
            <a:endParaRPr lang="en-US" altLang="ko-KR" sz="2000"/>
          </a:p>
          <a:p>
            <a:r>
              <a:rPr lang="ko-KR" altLang="en-US" sz="2000"/>
              <a:t>그래서 지금 하는 얘기 교수님 누구도 잘 해주지 않음</a:t>
            </a:r>
            <a:r>
              <a:rPr lang="en-US" altLang="ko-KR" sz="2000"/>
              <a:t>..</a:t>
            </a:r>
          </a:p>
          <a:p>
            <a:r>
              <a:rPr lang="ko-KR" altLang="en-US" sz="2000"/>
              <a:t>오늘 하는 이야기 잘 들어보고 진로를 고민해보자</a:t>
            </a:r>
            <a:r>
              <a:rPr lang="en-US" altLang="ko-KR" sz="2000"/>
              <a:t>!</a:t>
            </a:r>
            <a:r>
              <a:rPr lang="ko-KR" altLang="en-US" sz="2000"/>
              <a:t> </a:t>
            </a:r>
            <a:endParaRPr lang="en-US" altLang="ko-KR" sz="2000"/>
          </a:p>
        </p:txBody>
      </p:sp>
    </p:spTree>
    <p:extLst>
      <p:ext uri="{BB962C8B-B14F-4D97-AF65-F5344CB8AC3E}">
        <p14:creationId xmlns:p14="http://schemas.microsoft.com/office/powerpoint/2010/main" val="2496993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E8F7F-BB15-1C8F-6DDD-AE09B6D9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컴퓨터 공학과</a:t>
            </a:r>
            <a:r>
              <a:rPr kumimoji="1" lang="en-US" altLang="ko-KR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?</a:t>
            </a:r>
            <a:endParaRPr kumimoji="1" lang="ko-KR" altLang="en-US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7A2637-DB7D-C054-9CC1-319F1FCF3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000"/>
              <a:t>뭐하는 곳이지</a:t>
            </a:r>
            <a:r>
              <a:rPr lang="en-US" altLang="ko-KR" sz="2000"/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DE3AD-ACCA-D7C6-9B84-512DE31EF93F}"/>
              </a:ext>
            </a:extLst>
          </p:cNvPr>
          <p:cNvSpPr txBox="1"/>
          <p:nvPr/>
        </p:nvSpPr>
        <p:spPr>
          <a:xfrm>
            <a:off x="1893455" y="240145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/>
              <a:t>코딩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E9A128-6EF8-6D21-803B-39FA157FD3EE}"/>
              </a:ext>
            </a:extLst>
          </p:cNvPr>
          <p:cNvSpPr txBox="1"/>
          <p:nvPr/>
        </p:nvSpPr>
        <p:spPr>
          <a:xfrm>
            <a:off x="3154219" y="326967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/>
              <a:t>백엔드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0E21CB-1149-6DFD-5B69-36E2F53EF7BB}"/>
              </a:ext>
            </a:extLst>
          </p:cNvPr>
          <p:cNvSpPr txBox="1"/>
          <p:nvPr/>
        </p:nvSpPr>
        <p:spPr>
          <a:xfrm>
            <a:off x="4179455" y="211015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/>
              <a:t>인공지능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C24D45-E9E8-0B4B-5C88-CABDF6BB472E}"/>
              </a:ext>
            </a:extLst>
          </p:cNvPr>
          <p:cNvSpPr txBox="1"/>
          <p:nvPr/>
        </p:nvSpPr>
        <p:spPr>
          <a:xfrm>
            <a:off x="5593298" y="370890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/>
              <a:t>프론트엔드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343D21-CF6A-1825-837C-6A9630BFE11F}"/>
              </a:ext>
            </a:extLst>
          </p:cNvPr>
          <p:cNvSpPr txBox="1"/>
          <p:nvPr/>
        </p:nvSpPr>
        <p:spPr>
          <a:xfrm>
            <a:off x="2651517" y="471371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/>
              <a:t>네카라쿠배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11C122-D556-3B8B-DDDB-20CCF6A93C1F}"/>
              </a:ext>
            </a:extLst>
          </p:cNvPr>
          <p:cNvSpPr txBox="1"/>
          <p:nvPr/>
        </p:nvSpPr>
        <p:spPr>
          <a:xfrm>
            <a:off x="8040255" y="268489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/>
              <a:t>임베디드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64077F-B9D2-5743-36F7-83D5A6633A54}"/>
              </a:ext>
            </a:extLst>
          </p:cNvPr>
          <p:cNvSpPr txBox="1"/>
          <p:nvPr/>
        </p:nvSpPr>
        <p:spPr>
          <a:xfrm>
            <a:off x="7785586" y="500538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/>
              <a:t>보안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266D17-533E-DD68-1A6D-E6D48A897CA1}"/>
              </a:ext>
            </a:extLst>
          </p:cNvPr>
          <p:cNvSpPr txBox="1"/>
          <p:nvPr/>
        </p:nvSpPr>
        <p:spPr>
          <a:xfrm>
            <a:off x="1035153" y="3996821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/>
              <a:t>서버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057878-A7AA-2734-07BE-934FD79D3564}"/>
              </a:ext>
            </a:extLst>
          </p:cNvPr>
          <p:cNvSpPr txBox="1"/>
          <p:nvPr/>
        </p:nvSpPr>
        <p:spPr>
          <a:xfrm>
            <a:off x="8953325" y="399682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/>
              <a:t>데이터베이스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3E27BD-CB2D-50EB-AD30-C6A2913C4CE9}"/>
              </a:ext>
            </a:extLst>
          </p:cNvPr>
          <p:cNvSpPr txBox="1"/>
          <p:nvPr/>
        </p:nvSpPr>
        <p:spPr>
          <a:xfrm>
            <a:off x="5502894" y="5587173"/>
            <a:ext cx="11913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/>
              <a:t>용산</a:t>
            </a:r>
            <a:r>
              <a:rPr lang="en-US" altLang="ko-KR" sz="3200" b="1"/>
              <a:t>?</a:t>
            </a:r>
            <a:endParaRPr lang="ko-KR" altLang="en-US" sz="3200" b="1"/>
          </a:p>
        </p:txBody>
      </p:sp>
    </p:spTree>
    <p:extLst>
      <p:ext uri="{BB962C8B-B14F-4D97-AF65-F5344CB8AC3E}">
        <p14:creationId xmlns:p14="http://schemas.microsoft.com/office/powerpoint/2010/main" val="3233195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E8F7F-BB15-1C8F-6DDD-AE09B6D9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컴퓨터공학과</a:t>
            </a:r>
            <a:r>
              <a:rPr kumimoji="1" lang="en-US" altLang="ko-KR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?</a:t>
            </a:r>
            <a:endParaRPr kumimoji="1" lang="ko-KR" altLang="en-US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7A2637-DB7D-C054-9CC1-319F1FCF3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000"/>
              <a:t>뭐하는 곳이지</a:t>
            </a:r>
            <a:r>
              <a:rPr lang="en-US" altLang="ko-KR" sz="2000"/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DE3AD-ACCA-D7C6-9B84-512DE31EF93F}"/>
              </a:ext>
            </a:extLst>
          </p:cNvPr>
          <p:cNvSpPr txBox="1"/>
          <p:nvPr/>
        </p:nvSpPr>
        <p:spPr>
          <a:xfrm>
            <a:off x="1893455" y="240145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/>
              <a:t>코딩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E9A128-6EF8-6D21-803B-39FA157FD3EE}"/>
              </a:ext>
            </a:extLst>
          </p:cNvPr>
          <p:cNvSpPr txBox="1"/>
          <p:nvPr/>
        </p:nvSpPr>
        <p:spPr>
          <a:xfrm>
            <a:off x="3154219" y="326967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/>
              <a:t>백엔드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0E21CB-1149-6DFD-5B69-36E2F53EF7BB}"/>
              </a:ext>
            </a:extLst>
          </p:cNvPr>
          <p:cNvSpPr txBox="1"/>
          <p:nvPr/>
        </p:nvSpPr>
        <p:spPr>
          <a:xfrm>
            <a:off x="4179455" y="211015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/>
              <a:t>인공지능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C24D45-E9E8-0B4B-5C88-CABDF6BB472E}"/>
              </a:ext>
            </a:extLst>
          </p:cNvPr>
          <p:cNvSpPr txBox="1"/>
          <p:nvPr/>
        </p:nvSpPr>
        <p:spPr>
          <a:xfrm>
            <a:off x="5593298" y="370890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/>
              <a:t>프론트엔드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343D21-CF6A-1825-837C-6A9630BFE11F}"/>
              </a:ext>
            </a:extLst>
          </p:cNvPr>
          <p:cNvSpPr txBox="1"/>
          <p:nvPr/>
        </p:nvSpPr>
        <p:spPr>
          <a:xfrm>
            <a:off x="2651517" y="471371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/>
              <a:t>네카라쿠배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11C122-D556-3B8B-DDDB-20CCF6A93C1F}"/>
              </a:ext>
            </a:extLst>
          </p:cNvPr>
          <p:cNvSpPr txBox="1"/>
          <p:nvPr/>
        </p:nvSpPr>
        <p:spPr>
          <a:xfrm>
            <a:off x="8040255" y="268489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/>
              <a:t>임베디드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64077F-B9D2-5743-36F7-83D5A6633A54}"/>
              </a:ext>
            </a:extLst>
          </p:cNvPr>
          <p:cNvSpPr txBox="1"/>
          <p:nvPr/>
        </p:nvSpPr>
        <p:spPr>
          <a:xfrm>
            <a:off x="7785586" y="500538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/>
              <a:t>보안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266D17-533E-DD68-1A6D-E6D48A897CA1}"/>
              </a:ext>
            </a:extLst>
          </p:cNvPr>
          <p:cNvSpPr txBox="1"/>
          <p:nvPr/>
        </p:nvSpPr>
        <p:spPr>
          <a:xfrm>
            <a:off x="1035153" y="3996821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/>
              <a:t>서버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057878-A7AA-2734-07BE-934FD79D3564}"/>
              </a:ext>
            </a:extLst>
          </p:cNvPr>
          <p:cNvSpPr txBox="1"/>
          <p:nvPr/>
        </p:nvSpPr>
        <p:spPr>
          <a:xfrm>
            <a:off x="8953325" y="399682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/>
              <a:t>데이터베이스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3E27BD-CB2D-50EB-AD30-C6A2913C4CE9}"/>
              </a:ext>
            </a:extLst>
          </p:cNvPr>
          <p:cNvSpPr txBox="1"/>
          <p:nvPr/>
        </p:nvSpPr>
        <p:spPr>
          <a:xfrm>
            <a:off x="5502894" y="5587173"/>
            <a:ext cx="11913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/>
              <a:t>용산</a:t>
            </a:r>
            <a:r>
              <a:rPr lang="en-US" altLang="ko-KR" sz="3200" b="1"/>
              <a:t>?</a:t>
            </a:r>
            <a:endParaRPr lang="ko-KR" altLang="en-US" sz="3200" b="1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ACD9DF5-D7B8-C5BD-A17F-003EBE8DE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628" y="2439740"/>
            <a:ext cx="4972744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10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E8F7F-BB15-1C8F-6DDD-AE09B6D9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컴퓨터 공학과</a:t>
            </a:r>
            <a:r>
              <a:rPr kumimoji="1" lang="en-US" altLang="ko-KR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?</a:t>
            </a:r>
            <a:endParaRPr kumimoji="1" lang="ko-KR" altLang="en-US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7A2637-DB7D-C054-9CC1-319F1FCF3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000"/>
              <a:t>우리나라의 컴퓨터 공학은 해외의 컴퓨터 공학보다는 소프트웨어 친화적임</a:t>
            </a:r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r>
              <a:rPr lang="ko-KR" altLang="en-US" sz="2000"/>
              <a:t>하지만</a:t>
            </a:r>
            <a:r>
              <a:rPr lang="en-US" altLang="ko-KR" sz="2000"/>
              <a:t>, </a:t>
            </a:r>
            <a:r>
              <a:rPr lang="ko-KR" altLang="en-US" sz="2000"/>
              <a:t>기본적으로 컴퓨터 </a:t>
            </a:r>
            <a:r>
              <a:rPr lang="en-US" altLang="ko-KR" sz="2000"/>
              <a:t>‘</a:t>
            </a:r>
            <a:r>
              <a:rPr lang="ko-KR" altLang="en-US" sz="2000"/>
              <a:t>공학</a:t>
            </a:r>
            <a:r>
              <a:rPr lang="en-US" altLang="ko-KR" sz="2000"/>
              <a:t>’ </a:t>
            </a:r>
            <a:r>
              <a:rPr lang="ko-KR" altLang="en-US" sz="2000"/>
              <a:t>이기에 하드웨어에 관한 것을 학습함</a:t>
            </a:r>
            <a:endParaRPr lang="en-US" altLang="ko-KR" sz="20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CED2256-C1B8-EDCA-EF98-D855EEE4E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44010"/>
            <a:ext cx="6363588" cy="2000529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33671ED-329D-3EF0-DF63-16FB9638E08A}"/>
              </a:ext>
            </a:extLst>
          </p:cNvPr>
          <p:cNvCxnSpPr>
            <a:cxnSpLocks/>
          </p:cNvCxnSpPr>
          <p:nvPr/>
        </p:nvCxnSpPr>
        <p:spPr>
          <a:xfrm>
            <a:off x="912435" y="3574476"/>
            <a:ext cx="615338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8D22CBD-AB44-FAC1-D684-4CD35DFAFA09}"/>
              </a:ext>
            </a:extLst>
          </p:cNvPr>
          <p:cNvCxnSpPr>
            <a:cxnSpLocks/>
          </p:cNvCxnSpPr>
          <p:nvPr/>
        </p:nvCxnSpPr>
        <p:spPr>
          <a:xfrm>
            <a:off x="912435" y="3777675"/>
            <a:ext cx="238494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F2603EC-0D62-DA1F-0819-89D39CDFEC18}"/>
              </a:ext>
            </a:extLst>
          </p:cNvPr>
          <p:cNvSpPr txBox="1"/>
          <p:nvPr/>
        </p:nvSpPr>
        <p:spPr>
          <a:xfrm>
            <a:off x="838200" y="4183043"/>
            <a:ext cx="24994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경희대학교 컴퓨터공학부 홈페이지 발췌</a:t>
            </a:r>
          </a:p>
        </p:txBody>
      </p:sp>
    </p:spTree>
    <p:extLst>
      <p:ext uri="{BB962C8B-B14F-4D97-AF65-F5344CB8AC3E}">
        <p14:creationId xmlns:p14="http://schemas.microsoft.com/office/powerpoint/2010/main" val="23568387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E8F7F-BB15-1C8F-6DDD-AE09B6D9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컴퓨터 공학과 </a:t>
            </a:r>
            <a:r>
              <a:rPr kumimoji="1" lang="en-US" altLang="ko-KR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VS </a:t>
            </a:r>
            <a:r>
              <a:rPr kumimoji="1" lang="ko-KR" altLang="en-US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소프트웨어융합학과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7A2637-DB7D-C054-9CC1-319F1FCF3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ko-KR" altLang="en-US" sz="2000"/>
              <a:t>앞서 말했듯이</a:t>
            </a:r>
            <a:r>
              <a:rPr lang="en-US" altLang="ko-KR" sz="2000"/>
              <a:t>, </a:t>
            </a:r>
            <a:r>
              <a:rPr lang="ko-KR" altLang="en-US" sz="2000"/>
              <a:t>컴퓨터 공학과는 하드웨어와 소프트웨어를 </a:t>
            </a:r>
            <a:r>
              <a:rPr lang="ko-KR" altLang="en-US" sz="2000">
                <a:solidFill>
                  <a:srgbClr val="FF0000"/>
                </a:solidFill>
              </a:rPr>
              <a:t>둘 다</a:t>
            </a:r>
            <a:r>
              <a:rPr lang="ko-KR" altLang="en-US" sz="2000"/>
              <a:t> 배움</a:t>
            </a:r>
            <a:endParaRPr lang="en-US" altLang="ko-KR" sz="2000"/>
          </a:p>
          <a:p>
            <a:r>
              <a:rPr lang="ko-KR" altLang="en-US" sz="2000"/>
              <a:t>그에 반해</a:t>
            </a:r>
            <a:r>
              <a:rPr lang="en-US" altLang="ko-KR" sz="2000"/>
              <a:t>, </a:t>
            </a:r>
            <a:r>
              <a:rPr lang="ko-KR" altLang="en-US" sz="2000"/>
              <a:t>소프트웨어 융합학과는 기본적인 하드웨어 지식 만을 배우고 좀 더 심화된 소프트웨어적 지식을 학습함</a:t>
            </a:r>
            <a:endParaRPr lang="en-US" altLang="ko-KR" sz="2000"/>
          </a:p>
          <a:p>
            <a:endParaRPr lang="en-US" altLang="ko-KR" sz="2000"/>
          </a:p>
          <a:p>
            <a:r>
              <a:rPr lang="ko-KR" altLang="en-US" sz="2000"/>
              <a:t>아래 그림을 보면 둘의 차이를 알 수 있음</a:t>
            </a:r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r>
              <a:rPr lang="ko-KR" altLang="en-US" sz="2000"/>
              <a:t>수시 면접 볼 때</a:t>
            </a:r>
            <a:r>
              <a:rPr lang="en-US" altLang="ko-KR" sz="2000"/>
              <a:t>, </a:t>
            </a:r>
            <a:r>
              <a:rPr lang="ko-KR" altLang="en-US" sz="2000"/>
              <a:t>컴퓨터 공학과에 관한 질문에 </a:t>
            </a:r>
            <a:r>
              <a:rPr lang="en-US" altLang="ko-KR" sz="2000"/>
              <a:t>“</a:t>
            </a:r>
            <a:r>
              <a:rPr lang="ko-KR" altLang="en-US" sz="2000"/>
              <a:t>코딩을 하고 어쩌고 저쩌고</a:t>
            </a:r>
            <a:r>
              <a:rPr lang="en-US" altLang="ko-KR" sz="2000"/>
              <a:t>…” </a:t>
            </a:r>
            <a:r>
              <a:rPr lang="ko-KR" altLang="en-US" sz="2000"/>
              <a:t>라고 대답했다면 감점을 당했을 것임</a:t>
            </a:r>
            <a:endParaRPr lang="en-US" altLang="ko-KR" sz="200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E72BD96-4203-3156-6529-E81532CA4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33440"/>
            <a:ext cx="5144218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10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E8F7F-BB15-1C8F-6DDD-AE09B6D9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그럼 우리는 부품 만드는 과인가요</a:t>
            </a:r>
            <a:r>
              <a:rPr kumimoji="1" lang="en-US" altLang="ko-KR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?</a:t>
            </a:r>
            <a:endParaRPr kumimoji="1" lang="ko-KR" altLang="en-US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7A2637-DB7D-C054-9CC1-319F1FCF3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altLang="ko-KR" sz="2000"/>
              <a:t>No!</a:t>
            </a:r>
            <a:r>
              <a:rPr lang="ko-KR" altLang="en-US" sz="2000"/>
              <a:t> 컴퓨터에 들어가는 </a:t>
            </a:r>
            <a:r>
              <a:rPr lang="en-US" altLang="ko-KR" sz="2000"/>
              <a:t>CPU</a:t>
            </a:r>
            <a:r>
              <a:rPr lang="ko-KR" altLang="en-US" sz="2000"/>
              <a:t>와 같은 부품들은 전자공학과가 만듬</a:t>
            </a:r>
            <a:endParaRPr lang="en-US" altLang="ko-KR" sz="2000"/>
          </a:p>
          <a:p>
            <a:r>
              <a:rPr lang="ko-KR" altLang="en-US" sz="2000"/>
              <a:t>삼성전자에 취직한 전자공학과와 컴퓨터공학과 출신 두 명은 다른 일을 함</a:t>
            </a:r>
            <a:endParaRPr lang="en-US" altLang="ko-KR" sz="20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571FED-3C75-F897-55E6-53C37C73E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339" y="2806777"/>
            <a:ext cx="2744517" cy="35901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7D7D0A-5438-DF3C-E966-6B895271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660" y="2806777"/>
            <a:ext cx="5480140" cy="3590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A22A6C-7897-6B4B-DE5E-5C238B538D7C}"/>
              </a:ext>
            </a:extLst>
          </p:cNvPr>
          <p:cNvSpPr txBox="1"/>
          <p:nvPr/>
        </p:nvSpPr>
        <p:spPr>
          <a:xfrm>
            <a:off x="1972100" y="6396902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전자공학과 </a:t>
            </a:r>
            <a:r>
              <a:rPr lang="en-US" altLang="ko-KR" sz="1400"/>
              <a:t>P</a:t>
            </a:r>
            <a:r>
              <a:rPr lang="ko-KR" altLang="en-US" sz="1400"/>
              <a:t>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35E8CA-3203-B0E4-7C4F-22BA49B4EA02}"/>
              </a:ext>
            </a:extLst>
          </p:cNvPr>
          <p:cNvSpPr txBox="1"/>
          <p:nvPr/>
        </p:nvSpPr>
        <p:spPr>
          <a:xfrm>
            <a:off x="7809663" y="6390670"/>
            <a:ext cx="1608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컴퓨터공학과 </a:t>
            </a:r>
            <a:r>
              <a:rPr lang="en-US" altLang="ko-KR" sz="1400"/>
              <a:t>B</a:t>
            </a:r>
            <a:r>
              <a:rPr lang="ko-KR" altLang="en-US" sz="1400"/>
              <a:t>군</a:t>
            </a:r>
          </a:p>
        </p:txBody>
      </p:sp>
    </p:spTree>
    <p:extLst>
      <p:ext uri="{BB962C8B-B14F-4D97-AF65-F5344CB8AC3E}">
        <p14:creationId xmlns:p14="http://schemas.microsoft.com/office/powerpoint/2010/main" val="113988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E8F7F-BB15-1C8F-6DDD-AE09B6D9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하드웨어는 왜 배우나요</a:t>
            </a:r>
            <a:r>
              <a:rPr kumimoji="1" lang="en-US" altLang="ko-KR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?</a:t>
            </a:r>
            <a:endParaRPr kumimoji="1" lang="ko-KR" altLang="en-US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7A2637-DB7D-C054-9CC1-319F1FCF3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ko-KR" altLang="en-US" sz="2000"/>
              <a:t>컴퓨터의 연산 속도는 무한하지 않음</a:t>
            </a:r>
            <a:r>
              <a:rPr lang="en-US" altLang="ko-KR" sz="2000"/>
              <a:t>, </a:t>
            </a:r>
            <a:r>
              <a:rPr lang="ko-KR" altLang="en-US" sz="2000"/>
              <a:t>가령 코딩을 해서 로직면에서 잘 돌아가는 코드일지라도 연산량이 어마어마한 코드라면 서비스에 적용시 문제가 발생할 수 있음</a:t>
            </a:r>
            <a:endParaRPr lang="en-US" altLang="ko-KR" sz="2000"/>
          </a:p>
          <a:p>
            <a:r>
              <a:rPr lang="ko-KR" altLang="en-US" sz="2000"/>
              <a:t>그렇기에</a:t>
            </a:r>
            <a:r>
              <a:rPr lang="en-US" altLang="ko-KR" sz="2000"/>
              <a:t>, </a:t>
            </a:r>
            <a:r>
              <a:rPr lang="ko-KR" altLang="en-US" sz="2000"/>
              <a:t>우리는 컴퓨터 하드웨어 구조를 학습하고 컴퓨터가 더 효율적으로 작성할 수 있도록 코드를 작성해야함</a:t>
            </a:r>
            <a:endParaRPr lang="en-US" altLang="ko-KR" sz="2000"/>
          </a:p>
          <a:p>
            <a:endParaRPr lang="en-US" altLang="ko-KR" sz="2000"/>
          </a:p>
          <a:p>
            <a:r>
              <a:rPr lang="ko-KR" altLang="en-US" sz="2000"/>
              <a:t>그러기 위해선</a:t>
            </a:r>
            <a:r>
              <a:rPr lang="en-US" altLang="ko-KR" sz="2000"/>
              <a:t>? </a:t>
            </a:r>
            <a:r>
              <a:rPr lang="ko-KR" altLang="en-US" sz="2000"/>
              <a:t>하드웨어 지식은 </a:t>
            </a:r>
            <a:r>
              <a:rPr lang="ko-KR" altLang="en-US" sz="2000">
                <a:solidFill>
                  <a:srgbClr val="FF0000"/>
                </a:solidFill>
              </a:rPr>
              <a:t>필수</a:t>
            </a:r>
            <a:r>
              <a:rPr lang="ko-KR" altLang="en-US" sz="2000"/>
              <a:t>임 </a:t>
            </a:r>
            <a:endParaRPr lang="en-US" altLang="ko-KR" sz="2000"/>
          </a:p>
        </p:txBody>
      </p:sp>
    </p:spTree>
    <p:extLst>
      <p:ext uri="{BB962C8B-B14F-4D97-AF65-F5344CB8AC3E}">
        <p14:creationId xmlns:p14="http://schemas.microsoft.com/office/powerpoint/2010/main" val="32559356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E8F7F-BB15-1C8F-6DDD-AE09B6D9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왜 프로그램 언어는 다양할까</a:t>
            </a:r>
            <a:r>
              <a:rPr kumimoji="1" lang="en-US" altLang="ko-KR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?</a:t>
            </a:r>
            <a:endParaRPr kumimoji="1" lang="ko-KR" altLang="en-US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7A2637-DB7D-C054-9CC1-319F1FCF3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400"/>
              <a:t>인간이 의사소통을 할 때</a:t>
            </a:r>
            <a:r>
              <a:rPr lang="en-US" altLang="ko-KR" sz="2400"/>
              <a:t> </a:t>
            </a:r>
            <a:r>
              <a:rPr lang="ko-KR" altLang="en-US" sz="2400"/>
              <a:t>사용하는 언어는 다양함</a:t>
            </a:r>
            <a:endParaRPr lang="en-US" altLang="ko-KR" sz="2400"/>
          </a:p>
          <a:p>
            <a:pPr lvl="1"/>
            <a:r>
              <a:rPr lang="ko-KR" altLang="en-US" sz="2000"/>
              <a:t>이는</a:t>
            </a:r>
            <a:r>
              <a:rPr lang="en-US" altLang="ko-KR" sz="2000"/>
              <a:t>, </a:t>
            </a:r>
            <a:r>
              <a:rPr lang="ko-KR" altLang="en-US" sz="2000"/>
              <a:t>지리적 위치와 사회문화적 측면에서 다양한 형태로 발전되고 유지됨</a:t>
            </a:r>
            <a:endParaRPr lang="en-US" altLang="ko-KR" sz="2000"/>
          </a:p>
          <a:p>
            <a:pPr lvl="1"/>
            <a:endParaRPr lang="en-US" altLang="ko-KR" sz="2000"/>
          </a:p>
          <a:p>
            <a:r>
              <a:rPr lang="ko-KR" altLang="en-US" sz="2400"/>
              <a:t>다양한 자연어들은 언어에 따라 더욱 잘표현할 수 있는 분야가 있음</a:t>
            </a:r>
            <a:endParaRPr lang="en-US" altLang="ko-KR" sz="2400"/>
          </a:p>
          <a:p>
            <a:pPr lvl="1"/>
            <a:r>
              <a:rPr lang="ko-KR" altLang="en-US" sz="2000"/>
              <a:t>이를 테면</a:t>
            </a:r>
            <a:r>
              <a:rPr lang="en-US" altLang="ko-KR" sz="2000"/>
              <a:t>, </a:t>
            </a:r>
            <a:r>
              <a:rPr lang="ko-KR" altLang="en-US" sz="2000"/>
              <a:t>눈</a:t>
            </a:r>
            <a:r>
              <a:rPr lang="en-US" altLang="ko-KR" sz="2000"/>
              <a:t>(Snow)</a:t>
            </a:r>
            <a:r>
              <a:rPr lang="ko-KR" altLang="en-US" sz="2000"/>
              <a:t>과 함께 생활하는 이누이트의 경우 공식적으로 </a:t>
            </a:r>
            <a:r>
              <a:rPr lang="en-US" altLang="ko-KR" sz="2000"/>
              <a:t>7</a:t>
            </a:r>
            <a:r>
              <a:rPr lang="ko-KR" altLang="en-US" sz="2000"/>
              <a:t>가지의 눈에 관련된 단어가 있으나</a:t>
            </a:r>
            <a:r>
              <a:rPr lang="en-US" altLang="ko-KR" sz="2000"/>
              <a:t>, </a:t>
            </a:r>
            <a:r>
              <a:rPr lang="ko-KR" altLang="en-US" sz="2000"/>
              <a:t>한국어에는 눈이라는 하나의 단어 밖에 존재하지 않음</a:t>
            </a:r>
            <a:r>
              <a:rPr lang="en-US" altLang="ko-KR" sz="2000"/>
              <a:t>.</a:t>
            </a:r>
          </a:p>
          <a:p>
            <a:pPr lvl="2"/>
            <a:r>
              <a:rPr lang="en-US" altLang="ko-KR" sz="1600"/>
              <a:t>“</a:t>
            </a:r>
            <a:r>
              <a:rPr lang="ko-KR" altLang="en-US" sz="1600"/>
              <a:t>함박눈</a:t>
            </a:r>
            <a:r>
              <a:rPr lang="en-US" altLang="ko-KR" sz="1600"/>
              <a:t>“ </a:t>
            </a:r>
            <a:r>
              <a:rPr lang="ko-KR" altLang="en-US" sz="1600"/>
              <a:t>같은 표현은 함박 </a:t>
            </a:r>
            <a:r>
              <a:rPr lang="en-US" altLang="ko-KR" sz="1600"/>
              <a:t>+ </a:t>
            </a:r>
            <a:r>
              <a:rPr lang="ko-KR" altLang="en-US" sz="1600"/>
              <a:t>눈의 합성어로 결국 눈이라는 단어에서 파생된 것</a:t>
            </a:r>
            <a:endParaRPr lang="en-US" altLang="ko-KR" sz="1600"/>
          </a:p>
          <a:p>
            <a:pPr lvl="2"/>
            <a:endParaRPr lang="en-US" altLang="ko-KR" sz="1600"/>
          </a:p>
          <a:p>
            <a:r>
              <a:rPr lang="ko-KR" altLang="en-US" sz="2400"/>
              <a:t>자연어들은 각각의 환경에 맞춰 진화되었지만</a:t>
            </a:r>
            <a:r>
              <a:rPr lang="en-US" altLang="ko-KR" sz="2400"/>
              <a:t>, </a:t>
            </a:r>
            <a:r>
              <a:rPr lang="ko-KR" altLang="en-US" sz="2400"/>
              <a:t>프로그램 언어는 보다 인위적으로 각각의 목적에 맞게 변형되고 개발되었음</a:t>
            </a:r>
            <a:endParaRPr lang="en-US" altLang="ko-KR" sz="2400"/>
          </a:p>
          <a:p>
            <a:pPr lvl="1"/>
            <a:r>
              <a:rPr lang="ko-KR" altLang="en-US" sz="2000"/>
              <a:t>자연어 보다도 더 </a:t>
            </a:r>
            <a:r>
              <a:rPr lang="ko-KR" altLang="en-US" sz="2000">
                <a:solidFill>
                  <a:srgbClr val="FF0000"/>
                </a:solidFill>
              </a:rPr>
              <a:t>목적 지향적</a:t>
            </a:r>
            <a:r>
              <a:rPr lang="ko-KR" altLang="en-US" sz="2000"/>
              <a:t>으로 개발되었단 의미</a:t>
            </a:r>
            <a:endParaRPr lang="en-US" altLang="ko-KR" sz="2000"/>
          </a:p>
        </p:txBody>
      </p:sp>
    </p:spTree>
    <p:extLst>
      <p:ext uri="{BB962C8B-B14F-4D97-AF65-F5344CB8AC3E}">
        <p14:creationId xmlns:p14="http://schemas.microsoft.com/office/powerpoint/2010/main" val="216279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E8F7F-BB15-1C8F-6DDD-AE09B6D9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프로그램 언어들을 분류한다면</a:t>
            </a:r>
            <a:r>
              <a:rPr kumimoji="1" lang="en-US" altLang="ko-KR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?</a:t>
            </a:r>
            <a:endParaRPr kumimoji="1" lang="ko-KR" altLang="en-US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7A2637-DB7D-C054-9CC1-319F1FCF3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000"/>
              <a:t>크게 </a:t>
            </a:r>
            <a:r>
              <a:rPr lang="en-US" altLang="ko-KR" sz="2000"/>
              <a:t>3</a:t>
            </a:r>
            <a:r>
              <a:rPr lang="ko-KR" altLang="en-US" sz="2000"/>
              <a:t>가지로 분류할 수 있을 것 같음</a:t>
            </a:r>
            <a:endParaRPr lang="en-US" altLang="ko-KR" sz="2000"/>
          </a:p>
          <a:p>
            <a:pPr lvl="1"/>
            <a:r>
              <a:rPr lang="en-US" altLang="ko-KR" sz="1600"/>
              <a:t>Application(</a:t>
            </a:r>
            <a:r>
              <a:rPr lang="ko-KR" altLang="en-US" sz="1600"/>
              <a:t>앱</a:t>
            </a:r>
            <a:r>
              <a:rPr lang="en-US" altLang="ko-KR" sz="1600"/>
              <a:t>): </a:t>
            </a:r>
            <a:r>
              <a:rPr lang="ko-KR" altLang="en-US" sz="1600"/>
              <a:t>디바이스에 설치되어 코드를 실행하는 프로그램 </a:t>
            </a:r>
            <a:r>
              <a:rPr lang="en-US" altLang="ko-KR" sz="1600"/>
              <a:t>( VSCode, Maplestory, MSOffice )</a:t>
            </a:r>
          </a:p>
          <a:p>
            <a:pPr lvl="1"/>
            <a:r>
              <a:rPr lang="en-US" altLang="ko-KR" sz="1600"/>
              <a:t>Client(</a:t>
            </a:r>
            <a:r>
              <a:rPr lang="ko-KR" altLang="en-US" sz="1600"/>
              <a:t>프론트</a:t>
            </a:r>
            <a:r>
              <a:rPr lang="en-US" altLang="ko-KR" sz="1600"/>
              <a:t>): </a:t>
            </a:r>
            <a:r>
              <a:rPr lang="ko-KR" altLang="en-US" sz="1600"/>
              <a:t>앱에서 </a:t>
            </a:r>
            <a:r>
              <a:rPr lang="en-US" altLang="ko-KR" sz="1600"/>
              <a:t>User</a:t>
            </a:r>
            <a:r>
              <a:rPr lang="ko-KR" altLang="en-US" sz="1600"/>
              <a:t>에게 </a:t>
            </a:r>
            <a:r>
              <a:rPr lang="en-US" altLang="ko-KR" sz="1600"/>
              <a:t>Interface</a:t>
            </a:r>
            <a:r>
              <a:rPr lang="ko-KR" altLang="en-US" sz="1600"/>
              <a:t>를 보여주기 위한 언어 </a:t>
            </a:r>
            <a:r>
              <a:rPr lang="en-US" altLang="ko-KR" sz="1600"/>
              <a:t>( HTML, CSS, JS, XML )</a:t>
            </a:r>
          </a:p>
          <a:p>
            <a:pPr lvl="1"/>
            <a:r>
              <a:rPr lang="en-US" altLang="ko-KR" sz="1600"/>
              <a:t>Server(</a:t>
            </a:r>
            <a:r>
              <a:rPr lang="ko-KR" altLang="en-US" sz="1600"/>
              <a:t>백</a:t>
            </a:r>
            <a:r>
              <a:rPr lang="en-US" altLang="ko-KR" sz="1600"/>
              <a:t>): </a:t>
            </a:r>
            <a:r>
              <a:rPr lang="ko-KR" altLang="en-US" sz="1600"/>
              <a:t>외부의 네트워크에 연결되어 </a:t>
            </a:r>
            <a:r>
              <a:rPr lang="en-US" altLang="ko-KR" sz="1600"/>
              <a:t>Client</a:t>
            </a:r>
            <a:r>
              <a:rPr lang="ko-KR" altLang="en-US" sz="1600"/>
              <a:t>에게 </a:t>
            </a:r>
            <a:r>
              <a:rPr lang="en-US" altLang="ko-KR" sz="1600"/>
              <a:t>Data</a:t>
            </a:r>
            <a:r>
              <a:rPr lang="ko-KR" altLang="en-US" sz="1600"/>
              <a:t>를 전송하는 프로그램 </a:t>
            </a:r>
            <a:r>
              <a:rPr lang="en-US" altLang="ko-KR" sz="1600"/>
              <a:t>( Spring, Node.js, Django )</a:t>
            </a:r>
          </a:p>
          <a:p>
            <a:pPr lvl="1"/>
            <a:endParaRPr lang="en-US" altLang="ko-KR" sz="1600"/>
          </a:p>
          <a:p>
            <a:r>
              <a:rPr lang="ko-KR" altLang="en-US" sz="2000"/>
              <a:t>나름의 기준으로 나누었지만</a:t>
            </a:r>
            <a:r>
              <a:rPr lang="en-US" altLang="ko-KR" sz="2000"/>
              <a:t> </a:t>
            </a:r>
            <a:r>
              <a:rPr lang="ko-KR" altLang="en-US" sz="2000"/>
              <a:t>사실 경계가 명확하지도 않고 무슨 언어는 무슨 용도이다 라고 말하기는 쉽지 않음</a:t>
            </a:r>
            <a:endParaRPr lang="en-US" altLang="ko-KR" sz="2000"/>
          </a:p>
          <a:p>
            <a:pPr lvl="1"/>
            <a:r>
              <a:rPr lang="ko-KR" altLang="en-US" sz="1600"/>
              <a:t>가령</a:t>
            </a:r>
            <a:r>
              <a:rPr lang="en-US" altLang="ko-KR" sz="1600"/>
              <a:t>, C++</a:t>
            </a:r>
            <a:r>
              <a:rPr lang="ko-KR" altLang="en-US" sz="1600"/>
              <a:t>은 윈도우 프로그래밍에 사용되지만</a:t>
            </a:r>
            <a:r>
              <a:rPr lang="en-US" altLang="ko-KR" sz="1600"/>
              <a:t>, </a:t>
            </a:r>
            <a:r>
              <a:rPr lang="ko-KR" altLang="en-US" sz="1600"/>
              <a:t>임베디드 프로그래밍에 사용되기도 함</a:t>
            </a:r>
            <a:endParaRPr lang="en-US" altLang="ko-KR" sz="1600"/>
          </a:p>
          <a:p>
            <a:pPr lvl="1"/>
            <a:r>
              <a:rPr lang="ko-KR" altLang="en-US" sz="1600"/>
              <a:t>하지만</a:t>
            </a:r>
            <a:r>
              <a:rPr lang="en-US" altLang="ko-KR" sz="1600"/>
              <a:t>, </a:t>
            </a:r>
            <a:r>
              <a:rPr lang="ko-KR" altLang="en-US" sz="1600"/>
              <a:t>각 언어는 특화된 기능이 존재한다고 생각을 할 수는 있음</a:t>
            </a:r>
            <a:endParaRPr lang="en-US" altLang="ko-KR" sz="1600"/>
          </a:p>
          <a:p>
            <a:pPr lvl="1"/>
            <a:endParaRPr lang="en-US" altLang="ko-KR" sz="1600"/>
          </a:p>
          <a:p>
            <a:pPr marL="0" indent="0">
              <a:buNone/>
            </a:pPr>
            <a:endParaRPr lang="en-US" altLang="ko-KR" sz="2000"/>
          </a:p>
        </p:txBody>
      </p:sp>
    </p:spTree>
    <p:extLst>
      <p:ext uri="{BB962C8B-B14F-4D97-AF65-F5344CB8AC3E}">
        <p14:creationId xmlns:p14="http://schemas.microsoft.com/office/powerpoint/2010/main" val="1569914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E8F7F-BB15-1C8F-6DDD-AE09B6D9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내 얘기 잠깐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7A2637-DB7D-C054-9CC1-319F1FCF3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endParaRPr lang="en-US" altLang="ko-KR" sz="10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301E32-B377-43EF-8310-1B3F57B22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506" y="1533129"/>
            <a:ext cx="6780987" cy="507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07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E8F7F-BB15-1C8F-6DDD-AE09B6D9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Application</a:t>
            </a:r>
            <a:endParaRPr kumimoji="1" lang="ko-KR" altLang="en-US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7A2637-DB7D-C054-9CC1-319F1FCF3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000"/>
              <a:t>우리가 스마트폰에 설치하는 그것 </a:t>
            </a:r>
            <a:r>
              <a:rPr lang="en-US" altLang="ko-KR" sz="2000"/>
              <a:t>( </a:t>
            </a:r>
            <a:r>
              <a:rPr lang="ko-KR" altLang="en-US" sz="2000"/>
              <a:t>의외로 데스크톱에 설치하는 프로그램들도 앱 </a:t>
            </a:r>
            <a:r>
              <a:rPr lang="en-US" altLang="ko-KR" sz="2000"/>
              <a:t>)</a:t>
            </a:r>
          </a:p>
          <a:p>
            <a:r>
              <a:rPr lang="ko-KR" altLang="en-US" sz="2000"/>
              <a:t>애플리케이션은 제공하는 기능에 따라</a:t>
            </a:r>
            <a:r>
              <a:rPr lang="en-US" altLang="ko-KR" sz="2000"/>
              <a:t>, </a:t>
            </a:r>
            <a:r>
              <a:rPr lang="ko-KR" altLang="en-US" sz="2000"/>
              <a:t>운영체제에 따라 적합한 언어를 사용해야함</a:t>
            </a:r>
            <a:endParaRPr lang="en-US" altLang="ko-KR" sz="2000"/>
          </a:p>
          <a:p>
            <a:pPr lvl="1"/>
            <a:r>
              <a:rPr lang="en-US" altLang="ko-KR" sz="1600"/>
              <a:t>Windows: C/C++</a:t>
            </a:r>
          </a:p>
          <a:p>
            <a:pPr lvl="1"/>
            <a:r>
              <a:rPr lang="en-US" altLang="ko-KR" sz="1600"/>
              <a:t>macOS/iOS: Swift, Objective-C</a:t>
            </a:r>
          </a:p>
          <a:p>
            <a:pPr lvl="1"/>
            <a:r>
              <a:rPr lang="en-US" altLang="ko-KR" sz="1600"/>
              <a:t>Android: Java, Kotlin</a:t>
            </a:r>
          </a:p>
          <a:p>
            <a:r>
              <a:rPr lang="ko-KR" altLang="en-US" sz="2000"/>
              <a:t>앱의 종류는 다양하지만</a:t>
            </a:r>
            <a:r>
              <a:rPr lang="en-US" altLang="ko-KR" sz="2000"/>
              <a:t>, </a:t>
            </a:r>
            <a:r>
              <a:rPr lang="ko-KR" altLang="en-US" sz="2000"/>
              <a:t>조금은 특이한 앱이 있음</a:t>
            </a:r>
            <a:r>
              <a:rPr lang="en-US" altLang="ko-KR" sz="2000"/>
              <a:t>, </a:t>
            </a:r>
            <a:r>
              <a:rPr lang="ko-KR" altLang="en-US" sz="2000"/>
              <a:t>그것은 바로 </a:t>
            </a:r>
            <a:r>
              <a:rPr lang="ko-KR" altLang="en-US" sz="2000">
                <a:solidFill>
                  <a:srgbClr val="FF0000"/>
                </a:solidFill>
              </a:rPr>
              <a:t>브라우저</a:t>
            </a:r>
            <a:endParaRPr lang="en-US" altLang="ko-KR" sz="1200">
              <a:solidFill>
                <a:srgbClr val="FF0000"/>
              </a:solidFill>
            </a:endParaRPr>
          </a:p>
          <a:p>
            <a:pPr lvl="1"/>
            <a:r>
              <a:rPr lang="en-US" altLang="ko-KR" sz="1600"/>
              <a:t>Chrome,</a:t>
            </a:r>
            <a:r>
              <a:rPr lang="ko-KR" altLang="en-US" sz="1600"/>
              <a:t> </a:t>
            </a:r>
            <a:r>
              <a:rPr lang="en-US" altLang="ko-KR" sz="1600"/>
              <a:t>Edge, Firefox </a:t>
            </a:r>
            <a:r>
              <a:rPr lang="ko-KR" altLang="en-US" sz="1600"/>
              <a:t>등</a:t>
            </a:r>
            <a:r>
              <a:rPr lang="en-US" altLang="ko-KR" sz="1600"/>
              <a:t>…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E6623C-807C-5183-3BF5-061D09F1C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673" y="91892"/>
            <a:ext cx="1689416" cy="15987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51B02F8-D3DA-D0E7-B92E-39CA31EBFC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6" t="3090" r="874" b="1"/>
          <a:stretch/>
        </p:blipFill>
        <p:spPr>
          <a:xfrm>
            <a:off x="90126" y="4381416"/>
            <a:ext cx="12011747" cy="279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69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E8F7F-BB15-1C8F-6DDD-AE09B6D9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Application: Browser</a:t>
            </a:r>
            <a:endParaRPr kumimoji="1" lang="ko-KR" altLang="en-US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7A2637-DB7D-C054-9CC1-319F1FCF3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ko-KR" altLang="en-US" sz="1600"/>
              <a:t>정리하자면</a:t>
            </a:r>
            <a:r>
              <a:rPr lang="en-US" altLang="ko-KR" sz="1600"/>
              <a:t>, </a:t>
            </a:r>
            <a:r>
              <a:rPr lang="ko-KR" altLang="en-US" sz="1600"/>
              <a:t>프로토콜 이라는 것을 통해 </a:t>
            </a:r>
            <a:r>
              <a:rPr lang="en-US" altLang="ko-KR" sz="1600"/>
              <a:t>Web page</a:t>
            </a:r>
            <a:r>
              <a:rPr lang="ko-KR" altLang="en-US" sz="1600"/>
              <a:t>라는 것을 전달 받아서 그것을 </a:t>
            </a:r>
            <a:r>
              <a:rPr lang="en-US" altLang="ko-KR" sz="1600"/>
              <a:t>Display </a:t>
            </a:r>
            <a:r>
              <a:rPr lang="ko-KR" altLang="en-US" sz="1600"/>
              <a:t>하는 앱</a:t>
            </a:r>
            <a:endParaRPr lang="en-US" altLang="ko-KR" sz="1600"/>
          </a:p>
          <a:p>
            <a:endParaRPr lang="en-US" altLang="ko-KR" sz="1600"/>
          </a:p>
          <a:p>
            <a:endParaRPr lang="en-US" altLang="ko-KR" sz="1600"/>
          </a:p>
          <a:p>
            <a:endParaRPr lang="en-US" altLang="ko-KR" sz="1600"/>
          </a:p>
          <a:p>
            <a:endParaRPr lang="en-US" altLang="ko-KR" sz="1600"/>
          </a:p>
          <a:p>
            <a:endParaRPr lang="en-US" altLang="ko-KR" sz="1600"/>
          </a:p>
          <a:p>
            <a:endParaRPr lang="en-US" altLang="ko-KR" sz="1600"/>
          </a:p>
          <a:p>
            <a:endParaRPr lang="en-US" altLang="ko-KR" sz="1600"/>
          </a:p>
          <a:p>
            <a:endParaRPr lang="en-US" altLang="ko-KR" sz="1600"/>
          </a:p>
          <a:p>
            <a:endParaRPr lang="en-US" altLang="ko-KR" sz="1600"/>
          </a:p>
          <a:p>
            <a:endParaRPr lang="en-US" altLang="ko-KR" sz="1600"/>
          </a:p>
          <a:p>
            <a:endParaRPr lang="en-US" altLang="ko-KR" sz="1600"/>
          </a:p>
          <a:p>
            <a:r>
              <a:rPr lang="ko-KR" altLang="en-US" sz="1600"/>
              <a:t>웹 페이지는 </a:t>
            </a:r>
            <a:r>
              <a:rPr lang="en-US" altLang="ko-KR" sz="1600"/>
              <a:t>HTML, XML</a:t>
            </a:r>
            <a:r>
              <a:rPr lang="ko-KR" altLang="en-US" sz="1600"/>
              <a:t>로 구성됨</a:t>
            </a:r>
            <a:r>
              <a:rPr lang="en-US" altLang="ko-KR" sz="1600"/>
              <a:t>, </a:t>
            </a:r>
            <a:r>
              <a:rPr lang="ko-KR" altLang="en-US" sz="1600"/>
              <a:t>프로토콜은 </a:t>
            </a:r>
            <a:r>
              <a:rPr lang="en-US" altLang="ko-KR" sz="1600"/>
              <a:t>HTTP</a:t>
            </a:r>
            <a:r>
              <a:rPr lang="ko-KR" altLang="en-US" sz="1600"/>
              <a:t>라는 것을 쓰나봄</a:t>
            </a:r>
            <a:endParaRPr lang="en-US" altLang="ko-KR" sz="160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F889345-ECD9-FA5E-0E09-5B6F3D1AAD36}"/>
              </a:ext>
            </a:extLst>
          </p:cNvPr>
          <p:cNvGrpSpPr/>
          <p:nvPr/>
        </p:nvGrpSpPr>
        <p:grpSpPr>
          <a:xfrm>
            <a:off x="838200" y="2224633"/>
            <a:ext cx="7001852" cy="3553321"/>
            <a:chOff x="932529" y="2437069"/>
            <a:chExt cx="7001852" cy="355332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C21F835-603D-7B13-6B8D-E5FB1DBF4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2529" y="2437069"/>
              <a:ext cx="7001852" cy="3553321"/>
            </a:xfrm>
            <a:prstGeom prst="rect">
              <a:avLst/>
            </a:prstGeom>
          </p:spPr>
        </p:pic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D18E4D0-005A-AA20-E82E-7DD0857E5C92}"/>
                </a:ext>
              </a:extLst>
            </p:cNvPr>
            <p:cNvCxnSpPr>
              <a:cxnSpLocks/>
            </p:cNvCxnSpPr>
            <p:nvPr/>
          </p:nvCxnSpPr>
          <p:spPr>
            <a:xfrm>
              <a:off x="1006764" y="3205018"/>
              <a:ext cx="66040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D3A2F63-4994-96FD-3BDF-0D30B18DD5FA}"/>
                </a:ext>
              </a:extLst>
            </p:cNvPr>
            <p:cNvCxnSpPr>
              <a:cxnSpLocks/>
            </p:cNvCxnSpPr>
            <p:nvPr/>
          </p:nvCxnSpPr>
          <p:spPr>
            <a:xfrm>
              <a:off x="1006764" y="3438236"/>
              <a:ext cx="86821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FE161B8F-BC6A-B1F7-7EB9-82678EDA4AA0}"/>
                </a:ext>
              </a:extLst>
            </p:cNvPr>
            <p:cNvCxnSpPr>
              <a:cxnSpLocks/>
            </p:cNvCxnSpPr>
            <p:nvPr/>
          </p:nvCxnSpPr>
          <p:spPr>
            <a:xfrm>
              <a:off x="3592945" y="3823854"/>
              <a:ext cx="411018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E7916DB6-60B7-4879-32A4-65E2AFF1ED8F}"/>
                </a:ext>
              </a:extLst>
            </p:cNvPr>
            <p:cNvCxnSpPr>
              <a:cxnSpLocks/>
            </p:cNvCxnSpPr>
            <p:nvPr/>
          </p:nvCxnSpPr>
          <p:spPr>
            <a:xfrm>
              <a:off x="1006764" y="4045528"/>
              <a:ext cx="669636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8EACAE0-0033-3C7E-004B-BD8E437BD2EE}"/>
                </a:ext>
              </a:extLst>
            </p:cNvPr>
            <p:cNvCxnSpPr>
              <a:cxnSpLocks/>
            </p:cNvCxnSpPr>
            <p:nvPr/>
          </p:nvCxnSpPr>
          <p:spPr>
            <a:xfrm>
              <a:off x="1006764" y="4285674"/>
              <a:ext cx="372225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9E22C00-33D8-ED3F-A726-91781ED011C7}"/>
                </a:ext>
              </a:extLst>
            </p:cNvPr>
            <p:cNvCxnSpPr>
              <a:cxnSpLocks/>
            </p:cNvCxnSpPr>
            <p:nvPr/>
          </p:nvCxnSpPr>
          <p:spPr>
            <a:xfrm>
              <a:off x="1773383" y="4664363"/>
              <a:ext cx="600363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B162E6FD-A745-2DE5-3D58-FA4E48A250FF}"/>
                </a:ext>
              </a:extLst>
            </p:cNvPr>
            <p:cNvCxnSpPr/>
            <p:nvPr/>
          </p:nvCxnSpPr>
          <p:spPr>
            <a:xfrm>
              <a:off x="1006764" y="4895273"/>
              <a:ext cx="290021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95244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E8F7F-BB15-1C8F-6DDD-AE09B6D9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Application: Browser</a:t>
            </a:r>
            <a:endParaRPr kumimoji="1" lang="ko-KR" altLang="en-US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7A2637-DB7D-C054-9CC1-319F1FCF3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ko-KR" altLang="en-US" sz="1600"/>
              <a:t>아래의 </a:t>
            </a:r>
            <a:r>
              <a:rPr lang="en-US" altLang="ko-KR" sz="1600"/>
              <a:t>naver </a:t>
            </a:r>
            <a:r>
              <a:rPr lang="ko-KR" altLang="en-US" sz="1600"/>
              <a:t>접속 도메인 주소를 보자</a:t>
            </a:r>
            <a:endParaRPr lang="en-US" altLang="ko-KR" sz="1600"/>
          </a:p>
          <a:p>
            <a:endParaRPr lang="en-US" altLang="ko-KR" sz="1600"/>
          </a:p>
          <a:p>
            <a:endParaRPr lang="en-US" altLang="ko-KR" sz="1600"/>
          </a:p>
          <a:p>
            <a:r>
              <a:rPr lang="en-US" altLang="ko-KR" sz="1600"/>
              <a:t>https:</a:t>
            </a:r>
            <a:r>
              <a:rPr lang="ko-KR" altLang="en-US" sz="1600"/>
              <a:t> 서버와 클라이언트 사이에서 어떻게 데이터를 교환할지 정해 놓은 규칙</a:t>
            </a:r>
            <a:endParaRPr lang="en-US" altLang="ko-KR" sz="1600"/>
          </a:p>
          <a:p>
            <a:r>
              <a:rPr lang="en-US" altLang="ko-KR" sz="1600">
                <a:hlinkClick r:id="rId3"/>
              </a:rPr>
              <a:t>www.naver.com</a:t>
            </a:r>
            <a:r>
              <a:rPr lang="en-US" altLang="ko-KR" sz="1600"/>
              <a:t>: naver</a:t>
            </a:r>
            <a:r>
              <a:rPr lang="ko-KR" altLang="en-US" sz="1600"/>
              <a:t>의 주소</a:t>
            </a:r>
            <a:endParaRPr lang="en-US" altLang="ko-KR" sz="1600"/>
          </a:p>
          <a:p>
            <a:endParaRPr lang="en-US" altLang="ko-KR" sz="1600"/>
          </a:p>
          <a:p>
            <a:r>
              <a:rPr lang="ko-KR" altLang="en-US" sz="1600"/>
              <a:t>통합하자면</a:t>
            </a:r>
            <a:r>
              <a:rPr lang="en-US" altLang="ko-KR" sz="1600"/>
              <a:t>, https</a:t>
            </a:r>
            <a:r>
              <a:rPr lang="ko-KR" altLang="en-US" sz="1600"/>
              <a:t> 프로토콜로 </a:t>
            </a:r>
            <a:r>
              <a:rPr lang="en-US" altLang="ko-KR" sz="1600">
                <a:hlinkClick r:id="rId3"/>
              </a:rPr>
              <a:t>www.naver.com</a:t>
            </a:r>
            <a:r>
              <a:rPr lang="ko-KR" altLang="en-US" sz="1600"/>
              <a:t>에 접속하여 </a:t>
            </a:r>
            <a:r>
              <a:rPr lang="en-US" altLang="ko-KR" sz="1600"/>
              <a:t>HTML</a:t>
            </a:r>
            <a:r>
              <a:rPr lang="ko-KR" altLang="en-US" sz="1600"/>
              <a:t>을 가져와 주세요 라는 뜻</a:t>
            </a:r>
            <a:endParaRPr lang="en-US" altLang="ko-KR" sz="1600"/>
          </a:p>
          <a:p>
            <a:endParaRPr lang="en-US" altLang="ko-KR" sz="1600"/>
          </a:p>
          <a:p>
            <a:r>
              <a:rPr lang="ko-KR" altLang="en-US" sz="1600"/>
              <a:t>그런데</a:t>
            </a:r>
            <a:r>
              <a:rPr lang="en-US" altLang="ko-KR" sz="1600"/>
              <a:t>? </a:t>
            </a:r>
            <a:r>
              <a:rPr lang="ko-KR" altLang="en-US" sz="1600"/>
              <a:t>이 모든 것을 브라우저라는 녀석이 다</a:t>
            </a:r>
            <a:r>
              <a:rPr lang="en-US" altLang="ko-KR" sz="1600"/>
              <a:t>~ </a:t>
            </a:r>
            <a:r>
              <a:rPr lang="ko-KR" altLang="en-US" sz="1600"/>
              <a:t>해준다</a:t>
            </a:r>
            <a:endParaRPr lang="en-US" altLang="ko-KR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C3C366-CFFB-1B97-C5BA-19F4446A7E1F}"/>
              </a:ext>
            </a:extLst>
          </p:cNvPr>
          <p:cNvSpPr txBox="1"/>
          <p:nvPr/>
        </p:nvSpPr>
        <p:spPr>
          <a:xfrm>
            <a:off x="1085273" y="2198361"/>
            <a:ext cx="2683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</a:rPr>
              <a:t>https:</a:t>
            </a:r>
            <a:r>
              <a:rPr lang="en-US" altLang="ko-KR" sz="1800"/>
              <a:t>//</a:t>
            </a:r>
            <a:r>
              <a:rPr lang="en-US" altLang="ko-KR" sz="1800">
                <a:solidFill>
                  <a:schemeClr val="accent6"/>
                </a:solidFill>
              </a:rPr>
              <a:t>www.naver.com</a:t>
            </a:r>
            <a:r>
              <a:rPr lang="en-US" altLang="ko-KR" sz="1800"/>
              <a:t>/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9738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E8F7F-BB15-1C8F-6DDD-AE09B6D9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Client</a:t>
            </a:r>
            <a:endParaRPr kumimoji="1" lang="ko-KR" altLang="en-US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7A2637-DB7D-C054-9CC1-319F1FCF3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ko-KR" altLang="en-US" sz="1600"/>
              <a:t>클라이언트</a:t>
            </a:r>
            <a:r>
              <a:rPr lang="en-US" altLang="ko-KR" sz="1600"/>
              <a:t>? </a:t>
            </a:r>
            <a:r>
              <a:rPr lang="ko-KR" altLang="en-US" sz="1600"/>
              <a:t>고객</a:t>
            </a:r>
            <a:r>
              <a:rPr lang="en-US" altLang="ko-KR" sz="1600"/>
              <a:t>? </a:t>
            </a:r>
            <a:r>
              <a:rPr lang="ko-KR" altLang="en-US" sz="1600"/>
              <a:t>온라인 서비스에서 고객은 누구지</a:t>
            </a:r>
            <a:r>
              <a:rPr lang="en-US" altLang="ko-KR" sz="1600"/>
              <a:t>?</a:t>
            </a:r>
          </a:p>
          <a:p>
            <a:r>
              <a:rPr lang="ko-KR" altLang="en-US" sz="1600"/>
              <a:t>바로 </a:t>
            </a:r>
            <a:r>
              <a:rPr lang="en-US" altLang="ko-KR" sz="1600"/>
              <a:t>naver</a:t>
            </a:r>
            <a:r>
              <a:rPr lang="ko-KR" altLang="en-US" sz="1600"/>
              <a:t>에 접속하는 당신</a:t>
            </a:r>
            <a:r>
              <a:rPr lang="en-US" altLang="ko-KR" sz="1600"/>
              <a:t>!</a:t>
            </a:r>
          </a:p>
          <a:p>
            <a:r>
              <a:rPr lang="en-US" altLang="ko-KR" sz="1600"/>
              <a:t>Server</a:t>
            </a:r>
            <a:r>
              <a:rPr lang="ko-KR" altLang="en-US" sz="1600"/>
              <a:t>에서 받아온 데이터를 고객이 보기 좋게 편집하여 띄우는 그런 작업</a:t>
            </a:r>
            <a:endParaRPr lang="en-US" altLang="ko-KR" sz="16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5BF2C89-1061-B93E-C6F9-C8165378B0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70" t="38713" r="14115" b="21938"/>
          <a:stretch/>
        </p:blipFill>
        <p:spPr>
          <a:xfrm>
            <a:off x="387927" y="4091711"/>
            <a:ext cx="3980873" cy="159949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0FDA65B-B710-AE54-2564-35FBD573E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193" y="4319956"/>
            <a:ext cx="1143000" cy="1143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6189FD3-8B95-1A70-AFD0-DBDE108B44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8586" y="3791243"/>
            <a:ext cx="4375487" cy="2200426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F62C42E-4048-051B-58AD-70F3B3FFB3FF}"/>
              </a:ext>
            </a:extLst>
          </p:cNvPr>
          <p:cNvCxnSpPr/>
          <p:nvPr/>
        </p:nvCxnSpPr>
        <p:spPr>
          <a:xfrm>
            <a:off x="4544291" y="4891456"/>
            <a:ext cx="60036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10296B6-97F8-A7FA-C638-10BA272237D5}"/>
              </a:ext>
            </a:extLst>
          </p:cNvPr>
          <p:cNvCxnSpPr/>
          <p:nvPr/>
        </p:nvCxnSpPr>
        <p:spPr>
          <a:xfrm>
            <a:off x="6645564" y="4891456"/>
            <a:ext cx="60036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7125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E8F7F-BB15-1C8F-6DDD-AE09B6D9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Server</a:t>
            </a:r>
            <a:endParaRPr kumimoji="1" lang="ko-KR" altLang="en-US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7A2637-DB7D-C054-9CC1-319F1FCF3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ko-KR" altLang="en-US" sz="1800"/>
              <a:t>클라이언트 요청한 정보를 바탕으로 데이터를 선별하여 </a:t>
            </a:r>
            <a:r>
              <a:rPr lang="en-US" altLang="ko-KR" sz="1800"/>
              <a:t>Serve</a:t>
            </a:r>
            <a:r>
              <a:rPr lang="ko-KR" altLang="en-US" sz="1800"/>
              <a:t>해줌</a:t>
            </a:r>
            <a:endParaRPr lang="en-US" altLang="ko-KR" sz="1800"/>
          </a:p>
          <a:p>
            <a:pPr lvl="1"/>
            <a:r>
              <a:rPr lang="ko-KR" altLang="en-US" sz="1800"/>
              <a:t>클라이언트</a:t>
            </a:r>
            <a:r>
              <a:rPr lang="en-US" altLang="ko-KR" sz="1800"/>
              <a:t>: “</a:t>
            </a:r>
            <a:r>
              <a:rPr lang="ko-KR" altLang="en-US" sz="1800"/>
              <a:t>경희대학교에 관한 정보를 주세요</a:t>
            </a:r>
            <a:r>
              <a:rPr lang="en-US" altLang="ko-KR" sz="1800"/>
              <a:t>“</a:t>
            </a:r>
          </a:p>
          <a:p>
            <a:pPr lvl="1"/>
            <a:r>
              <a:rPr lang="ko-KR" altLang="en-US" sz="1800"/>
              <a:t>서버</a:t>
            </a:r>
            <a:r>
              <a:rPr lang="en-US" altLang="ko-KR" sz="1800"/>
              <a:t>: “</a:t>
            </a:r>
            <a:r>
              <a:rPr lang="ko-KR" altLang="en-US" sz="1800"/>
              <a:t>네</a:t>
            </a:r>
            <a:r>
              <a:rPr lang="en-US" altLang="ko-KR" sz="1800"/>
              <a:t>, JSON</a:t>
            </a:r>
            <a:r>
              <a:rPr lang="ko-KR" altLang="en-US" sz="1800"/>
              <a:t>파일로 드렸습니다</a:t>
            </a:r>
            <a:r>
              <a:rPr lang="en-US" altLang="ko-KR" sz="1800"/>
              <a:t>“</a:t>
            </a:r>
          </a:p>
          <a:p>
            <a:pPr lvl="1"/>
            <a:r>
              <a:rPr lang="ko-KR" altLang="en-US" sz="1800"/>
              <a:t>클라이언트</a:t>
            </a:r>
            <a:r>
              <a:rPr lang="en-US" altLang="ko-KR" sz="1800"/>
              <a:t>: “</a:t>
            </a:r>
            <a:r>
              <a:rPr lang="ko-KR" altLang="en-US" sz="1800"/>
              <a:t>네</a:t>
            </a:r>
            <a:r>
              <a:rPr lang="en-US" altLang="ko-KR" sz="1800"/>
              <a:t>, </a:t>
            </a:r>
            <a:r>
              <a:rPr lang="ko-KR" altLang="en-US" sz="1800"/>
              <a:t>잘 받았습니다</a:t>
            </a:r>
            <a:r>
              <a:rPr lang="en-US" altLang="ko-KR" sz="1800"/>
              <a:t>“</a:t>
            </a:r>
          </a:p>
          <a:p>
            <a:pPr lvl="1"/>
            <a:endParaRPr lang="en-US" altLang="ko-KR" sz="1800"/>
          </a:p>
          <a:p>
            <a:r>
              <a:rPr lang="ko-KR" altLang="en-US" sz="1800"/>
              <a:t>현대의 웹은 </a:t>
            </a:r>
            <a:r>
              <a:rPr lang="en-US" altLang="ko-KR" sz="1800"/>
              <a:t>HTTP </a:t>
            </a:r>
            <a:r>
              <a:rPr lang="ko-KR" altLang="en-US" sz="1800"/>
              <a:t>프로토콜을 기준으로 데이터가 이동함</a:t>
            </a:r>
            <a:endParaRPr lang="en-US" altLang="ko-KR" sz="1800"/>
          </a:p>
          <a:p>
            <a:pPr lvl="1"/>
            <a:r>
              <a:rPr lang="ko-KR" altLang="en-US" sz="1800"/>
              <a:t>다양한 </a:t>
            </a:r>
            <a:r>
              <a:rPr lang="en-US" altLang="ko-KR" sz="1800"/>
              <a:t>HTTP Method</a:t>
            </a:r>
            <a:r>
              <a:rPr lang="ko-KR" altLang="en-US" sz="1800"/>
              <a:t>가 존재 </a:t>
            </a:r>
            <a:r>
              <a:rPr lang="en-US" altLang="ko-KR" sz="1800"/>
              <a:t>( GET, POST, … )</a:t>
            </a:r>
          </a:p>
          <a:p>
            <a:pPr lvl="1"/>
            <a:endParaRPr lang="en-US" altLang="ko-KR" sz="1800"/>
          </a:p>
          <a:p>
            <a:r>
              <a:rPr lang="ko-KR" altLang="en-US" sz="2200"/>
              <a:t>서버 중에는 데이터베이스</a:t>
            </a:r>
            <a:r>
              <a:rPr lang="en-US" altLang="ko-KR" sz="2200"/>
              <a:t>(DB)</a:t>
            </a:r>
            <a:r>
              <a:rPr lang="ko-KR" altLang="en-US" sz="2200"/>
              <a:t> 서버가 존재함</a:t>
            </a:r>
            <a:endParaRPr lang="en-US" altLang="ko-KR" sz="2200"/>
          </a:p>
        </p:txBody>
      </p:sp>
    </p:spTree>
    <p:extLst>
      <p:ext uri="{BB962C8B-B14F-4D97-AF65-F5344CB8AC3E}">
        <p14:creationId xmlns:p14="http://schemas.microsoft.com/office/powerpoint/2010/main" val="3390826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E8F7F-BB15-1C8F-6DDD-AE09B6D9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Server: DB</a:t>
            </a:r>
            <a:endParaRPr kumimoji="1" lang="ko-KR" altLang="en-US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7A2637-DB7D-C054-9CC1-319F1FCF3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ko-KR" altLang="en-US" sz="2200"/>
              <a:t>서버는 클라이언트가 요청한 데이터를 어디서 찾아올까</a:t>
            </a:r>
            <a:r>
              <a:rPr lang="en-US" altLang="ko-KR" sz="2200"/>
              <a:t>?</a:t>
            </a:r>
          </a:p>
          <a:p>
            <a:pPr lvl="1"/>
            <a:r>
              <a:rPr lang="ko-KR" altLang="en-US" sz="1800"/>
              <a:t>바로</a:t>
            </a:r>
            <a:r>
              <a:rPr lang="en-US" altLang="ko-KR" sz="1800"/>
              <a:t>, </a:t>
            </a:r>
            <a:r>
              <a:rPr lang="ko-KR" altLang="en-US" sz="1800"/>
              <a:t>데이터 베이스</a:t>
            </a:r>
            <a:endParaRPr lang="en-US" altLang="ko-KR" sz="1800"/>
          </a:p>
          <a:p>
            <a:pPr lvl="1"/>
            <a:endParaRPr lang="en-US" altLang="ko-KR" sz="1800"/>
          </a:p>
          <a:p>
            <a:r>
              <a:rPr lang="ko-KR" altLang="en-US" sz="2200"/>
              <a:t>데이터베이스는 데이터들을 많이 많이 모아둔 서버라고 생각하면 됨</a:t>
            </a:r>
            <a:endParaRPr lang="en-US" altLang="ko-KR" sz="2200"/>
          </a:p>
          <a:p>
            <a:r>
              <a:rPr lang="ko-KR" altLang="en-US" sz="2200"/>
              <a:t>아래와 같은 구조로 우리는 서비스를 이용함</a:t>
            </a:r>
            <a:endParaRPr lang="en-US" altLang="ko-KR" sz="2200"/>
          </a:p>
          <a:p>
            <a:endParaRPr lang="en-US" altLang="ko-KR" sz="2200"/>
          </a:p>
          <a:p>
            <a:endParaRPr lang="en-US" altLang="ko-KR" sz="2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83D64C3-EEEB-0AE7-DDC8-48697DA0AEF7}"/>
              </a:ext>
            </a:extLst>
          </p:cNvPr>
          <p:cNvSpPr/>
          <p:nvPr/>
        </p:nvSpPr>
        <p:spPr>
          <a:xfrm>
            <a:off x="535710" y="4645603"/>
            <a:ext cx="1847273" cy="1847273"/>
          </a:xfrm>
          <a:prstGeom prst="rect">
            <a:avLst/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클라이언트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BF1B4-73AC-7920-920C-83D0696323E8}"/>
              </a:ext>
            </a:extLst>
          </p:cNvPr>
          <p:cNvSpPr/>
          <p:nvPr/>
        </p:nvSpPr>
        <p:spPr>
          <a:xfrm>
            <a:off x="6334994" y="4645602"/>
            <a:ext cx="1847273" cy="1847273"/>
          </a:xfrm>
          <a:prstGeom prst="rect">
            <a:avLst/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서버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18B2C6A-ACD1-EC2A-EF4E-38AAE3B68920}"/>
              </a:ext>
            </a:extLst>
          </p:cNvPr>
          <p:cNvCxnSpPr/>
          <p:nvPr/>
        </p:nvCxnSpPr>
        <p:spPr>
          <a:xfrm>
            <a:off x="2992582" y="5103813"/>
            <a:ext cx="301105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3EFC22A-68C2-7A59-8A1D-A7ACD76FB30C}"/>
              </a:ext>
            </a:extLst>
          </p:cNvPr>
          <p:cNvCxnSpPr/>
          <p:nvPr/>
        </p:nvCxnSpPr>
        <p:spPr>
          <a:xfrm flipH="1">
            <a:off x="2918692" y="5805777"/>
            <a:ext cx="308494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082F8D1-75A5-4544-9A25-9BA2DF278375}"/>
              </a:ext>
            </a:extLst>
          </p:cNvPr>
          <p:cNvSpPr txBox="1"/>
          <p:nvPr/>
        </p:nvSpPr>
        <p:spPr>
          <a:xfrm>
            <a:off x="3510972" y="4726243"/>
            <a:ext cx="1900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(1) </a:t>
            </a:r>
            <a:r>
              <a:rPr lang="ko-KR" altLang="en-US"/>
              <a:t>데이터 내놔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1B2F9F-9D35-BB75-5A49-457458C9BCCF}"/>
              </a:ext>
            </a:extLst>
          </p:cNvPr>
          <p:cNvSpPr txBox="1"/>
          <p:nvPr/>
        </p:nvSpPr>
        <p:spPr>
          <a:xfrm>
            <a:off x="3574472" y="5814992"/>
            <a:ext cx="184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(4) </a:t>
            </a:r>
            <a:r>
              <a:rPr lang="ko-KR" altLang="en-US"/>
              <a:t>옛다 데이터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250DBB-E3A6-F135-768A-64B1BA3612DD}"/>
              </a:ext>
            </a:extLst>
          </p:cNvPr>
          <p:cNvSpPr/>
          <p:nvPr/>
        </p:nvSpPr>
        <p:spPr>
          <a:xfrm>
            <a:off x="10116126" y="4645603"/>
            <a:ext cx="1847273" cy="1847273"/>
          </a:xfrm>
          <a:prstGeom prst="rect">
            <a:avLst/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DB</a:t>
            </a:r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359062C-7326-8E16-C335-4B808C9778E6}"/>
              </a:ext>
            </a:extLst>
          </p:cNvPr>
          <p:cNvCxnSpPr>
            <a:cxnSpLocks/>
          </p:cNvCxnSpPr>
          <p:nvPr/>
        </p:nvCxnSpPr>
        <p:spPr>
          <a:xfrm flipV="1">
            <a:off x="8336280" y="5095575"/>
            <a:ext cx="1620520" cy="82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EDC994A-C816-26EA-4BBD-D077DAC01789}"/>
              </a:ext>
            </a:extLst>
          </p:cNvPr>
          <p:cNvSpPr txBox="1"/>
          <p:nvPr/>
        </p:nvSpPr>
        <p:spPr>
          <a:xfrm>
            <a:off x="8255693" y="4810294"/>
            <a:ext cx="1900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(2) </a:t>
            </a:r>
            <a:r>
              <a:rPr lang="ko-KR" altLang="en-US" sz="1200"/>
              <a:t>데이터 달라는데요</a:t>
            </a:r>
            <a:r>
              <a:rPr lang="en-US" altLang="ko-KR" sz="1200"/>
              <a:t>?</a:t>
            </a:r>
            <a:endParaRPr lang="ko-KR" altLang="en-US" sz="12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298DBE5-A877-E0D9-8EE7-9921F8BD16E6}"/>
              </a:ext>
            </a:extLst>
          </p:cNvPr>
          <p:cNvCxnSpPr>
            <a:cxnSpLocks/>
          </p:cNvCxnSpPr>
          <p:nvPr/>
        </p:nvCxnSpPr>
        <p:spPr>
          <a:xfrm flipH="1">
            <a:off x="8352675" y="5814992"/>
            <a:ext cx="16041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558CE68-CA4E-B5E9-92D2-31E780235130}"/>
              </a:ext>
            </a:extLst>
          </p:cNvPr>
          <p:cNvSpPr txBox="1"/>
          <p:nvPr/>
        </p:nvSpPr>
        <p:spPr>
          <a:xfrm>
            <a:off x="8495493" y="5816796"/>
            <a:ext cx="1307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(3) </a:t>
            </a:r>
            <a:r>
              <a:rPr lang="ko-KR" altLang="en-US" sz="1200"/>
              <a:t>이거 쟤 줘라</a:t>
            </a:r>
          </a:p>
        </p:txBody>
      </p:sp>
    </p:spTree>
    <p:extLst>
      <p:ext uri="{BB962C8B-B14F-4D97-AF65-F5344CB8AC3E}">
        <p14:creationId xmlns:p14="http://schemas.microsoft.com/office/powerpoint/2010/main" val="2244844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E8F7F-BB15-1C8F-6DDD-AE09B6D9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다양한 개발자의 직군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7A2637-DB7D-C054-9CC1-319F1FCF3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ko-KR" altLang="en-US" sz="1800"/>
              <a:t>우선</a:t>
            </a:r>
            <a:r>
              <a:rPr lang="en-US" altLang="ko-KR" sz="1800"/>
              <a:t>, </a:t>
            </a:r>
            <a:r>
              <a:rPr lang="ko-KR" altLang="en-US" sz="1800"/>
              <a:t>어떤 직군들이 있을까</a:t>
            </a:r>
            <a:r>
              <a:rPr lang="en-US" altLang="ko-KR" sz="1800"/>
              <a:t>?</a:t>
            </a:r>
          </a:p>
          <a:p>
            <a:endParaRPr lang="en-US" altLang="ko-KR" sz="1800"/>
          </a:p>
          <a:p>
            <a:r>
              <a:rPr lang="ko-KR" altLang="en-US" sz="1800"/>
              <a:t>디자이너</a:t>
            </a:r>
            <a:endParaRPr lang="en-US" altLang="ko-KR" sz="1800"/>
          </a:p>
          <a:p>
            <a:r>
              <a:rPr lang="ko-KR" altLang="en-US" sz="1800"/>
              <a:t>웹 퍼블리셔</a:t>
            </a:r>
            <a:endParaRPr lang="en-US" altLang="ko-KR" sz="1800"/>
          </a:p>
          <a:p>
            <a:r>
              <a:rPr lang="ko-KR" altLang="en-US" sz="1800"/>
              <a:t>프론트엔드</a:t>
            </a:r>
            <a:endParaRPr lang="en-US" altLang="ko-KR" sz="1800"/>
          </a:p>
          <a:p>
            <a:r>
              <a:rPr lang="ko-KR" altLang="en-US" sz="1800"/>
              <a:t>백엔드</a:t>
            </a:r>
            <a:endParaRPr lang="en-US" altLang="ko-KR" sz="1800"/>
          </a:p>
          <a:p>
            <a:r>
              <a:rPr lang="ko-KR" altLang="en-US" sz="1800"/>
              <a:t>인공지능 엔지니어</a:t>
            </a:r>
            <a:endParaRPr lang="en-US" altLang="ko-KR" sz="1800"/>
          </a:p>
          <a:p>
            <a:r>
              <a:rPr lang="ko-KR" altLang="en-US" sz="1800"/>
              <a:t>등 </a:t>
            </a:r>
            <a:r>
              <a:rPr lang="en-US" altLang="ko-KR" sz="180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0018451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E8F7F-BB15-1C8F-6DDD-AE09B6D9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디자이너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7A2637-DB7D-C054-9CC1-319F1FCF3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ko-KR" altLang="en-US" sz="1800"/>
              <a:t>당신이 아는 그 디자이너</a:t>
            </a:r>
            <a:r>
              <a:rPr lang="en-US" altLang="ko-KR" sz="1800"/>
              <a:t>!</a:t>
            </a:r>
          </a:p>
          <a:p>
            <a:r>
              <a:rPr lang="ko-KR" altLang="en-US" sz="1800"/>
              <a:t>사용자가 직관적으로 정보를 얻을 수 있도록 </a:t>
            </a:r>
            <a:r>
              <a:rPr lang="en-US" altLang="ko-KR" sz="1800"/>
              <a:t>User Interface</a:t>
            </a:r>
            <a:r>
              <a:rPr lang="ko-KR" altLang="en-US" sz="1800"/>
              <a:t>의 디자인을 담당함</a:t>
            </a:r>
            <a:endParaRPr lang="en-US" altLang="ko-KR" sz="1800"/>
          </a:p>
          <a:p>
            <a:r>
              <a:rPr lang="ko-KR" altLang="en-US" sz="1800"/>
              <a:t>사실은 컴퓨터 공학 과는 조금 먼 직군이라고도 할 수 있음</a:t>
            </a:r>
            <a:endParaRPr lang="en-US" altLang="ko-KR" sz="1800"/>
          </a:p>
          <a:p>
            <a:pPr lvl="1"/>
            <a:r>
              <a:rPr lang="ko-KR" altLang="en-US" sz="1800"/>
              <a:t>디자이너 하고 싶으면</a:t>
            </a:r>
            <a:r>
              <a:rPr lang="en-US" altLang="ko-KR" sz="1800"/>
              <a:t> </a:t>
            </a:r>
            <a:r>
              <a:rPr lang="ko-KR" altLang="en-US" sz="1800"/>
              <a:t>어쩌지</a:t>
            </a:r>
            <a:r>
              <a:rPr lang="en-US" altLang="ko-KR" sz="1800"/>
              <a:t>.. </a:t>
            </a:r>
            <a:r>
              <a:rPr lang="ko-KR" altLang="en-US" sz="1800"/>
              <a:t>과를 잘 못 고른거 같은데</a:t>
            </a:r>
            <a:r>
              <a:rPr lang="en-US" altLang="ko-KR" sz="1800"/>
              <a:t>..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DF1F44-0A56-DA42-F0C1-8AC52798D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62181"/>
            <a:ext cx="4388935" cy="313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800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E8F7F-BB15-1C8F-6DDD-AE09B6D9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웹 퍼블리셔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7A2637-DB7D-C054-9CC1-319F1FCF3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ko-KR" altLang="en-US" sz="1800"/>
              <a:t>여기서부터 코딩과 관련이 생긴다라고 할 수 있음</a:t>
            </a:r>
            <a:endParaRPr lang="en-US" altLang="ko-KR" sz="1800"/>
          </a:p>
          <a:p>
            <a:r>
              <a:rPr lang="en-US" altLang="ko-KR" sz="1800"/>
              <a:t>HTML, CSS</a:t>
            </a:r>
            <a:r>
              <a:rPr lang="ko-KR" altLang="en-US" sz="1800"/>
              <a:t>를 이용하여 웹 페이지의 틀을 만든다라고 생각하면 됨</a:t>
            </a:r>
            <a:endParaRPr lang="en-US" altLang="ko-KR" sz="1800"/>
          </a:p>
          <a:p>
            <a:pPr lvl="1"/>
            <a:r>
              <a:rPr lang="ko-KR" altLang="en-US" sz="1800"/>
              <a:t>무엇을 기반으로</a:t>
            </a:r>
            <a:r>
              <a:rPr lang="en-US" altLang="ko-KR" sz="1800"/>
              <a:t>? </a:t>
            </a:r>
            <a:r>
              <a:rPr lang="ko-KR" altLang="en-US" sz="1800"/>
              <a:t>디자이너가 짜준대로</a:t>
            </a:r>
            <a:endParaRPr lang="en-US" altLang="ko-KR" sz="1800"/>
          </a:p>
          <a:p>
            <a:r>
              <a:rPr lang="ko-KR" altLang="en-US" sz="1800"/>
              <a:t>디자이너가 짜준대로 </a:t>
            </a:r>
            <a:r>
              <a:rPr lang="en-US" altLang="ko-KR" sz="1800"/>
              <a:t>HTML</a:t>
            </a:r>
            <a:r>
              <a:rPr lang="ko-KR" altLang="en-US" sz="1800"/>
              <a:t>을 작성하니 딱히 디자인적 소양이 필요하진 않음</a:t>
            </a:r>
            <a:endParaRPr lang="en-US" altLang="ko-KR" sz="1800"/>
          </a:p>
          <a:p>
            <a:endParaRPr lang="en-US" altLang="ko-KR" sz="1800"/>
          </a:p>
          <a:p>
            <a:pPr marL="0" indent="0">
              <a:buNone/>
            </a:pPr>
            <a:endParaRPr lang="en-US" altLang="ko-KR" sz="1800"/>
          </a:p>
        </p:txBody>
      </p:sp>
    </p:spTree>
    <p:extLst>
      <p:ext uri="{BB962C8B-B14F-4D97-AF65-F5344CB8AC3E}">
        <p14:creationId xmlns:p14="http://schemas.microsoft.com/office/powerpoint/2010/main" val="28218315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E8F7F-BB15-1C8F-6DDD-AE09B6D9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프론트엔드 개발자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7A2637-DB7D-C054-9CC1-319F1FCF3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ko-KR" altLang="en-US" sz="1800"/>
              <a:t>프론트엔드 개발자의 </a:t>
            </a:r>
            <a:r>
              <a:rPr lang="en-US" altLang="ko-KR" sz="1800"/>
              <a:t>3</a:t>
            </a:r>
            <a:r>
              <a:rPr lang="ko-KR" altLang="en-US" sz="1800"/>
              <a:t>가지 오해</a:t>
            </a:r>
            <a:endParaRPr lang="en-US" altLang="ko-KR" sz="1800"/>
          </a:p>
          <a:p>
            <a:pPr lvl="1"/>
            <a:r>
              <a:rPr lang="en-US" altLang="ko-KR" sz="1400"/>
              <a:t>“</a:t>
            </a:r>
            <a:r>
              <a:rPr lang="ko-KR" altLang="en-US" sz="1400"/>
              <a:t>디자인 해야하는거 아닌가요</a:t>
            </a:r>
            <a:r>
              <a:rPr lang="en-US" altLang="ko-KR" sz="1400"/>
              <a:t>? </a:t>
            </a:r>
            <a:r>
              <a:rPr lang="ko-KR" altLang="en-US" sz="1400"/>
              <a:t>저 그런거 못해요</a:t>
            </a:r>
            <a:r>
              <a:rPr lang="en-US" altLang="ko-KR" sz="1400"/>
              <a:t>“</a:t>
            </a:r>
          </a:p>
          <a:p>
            <a:pPr lvl="1"/>
            <a:r>
              <a:rPr lang="en-US" altLang="ko-KR" sz="1400"/>
              <a:t>“HTML, CSS </a:t>
            </a:r>
            <a:r>
              <a:rPr lang="ko-KR" altLang="en-US" sz="1400"/>
              <a:t>잘하면 프론트엔드 개발자 할 수 있나요</a:t>
            </a:r>
            <a:r>
              <a:rPr lang="en-US" altLang="ko-KR" sz="1400"/>
              <a:t>?”</a:t>
            </a:r>
          </a:p>
          <a:p>
            <a:pPr lvl="1"/>
            <a:r>
              <a:rPr lang="en-US" altLang="ko-KR" sz="1400"/>
              <a:t>“</a:t>
            </a:r>
            <a:r>
              <a:rPr lang="ko-KR" altLang="en-US" sz="1400"/>
              <a:t>그게 어떻게 개발자임 그냥 그림 그리는 거잖아요</a:t>
            </a:r>
            <a:r>
              <a:rPr lang="en-US" altLang="ko-KR" sz="1400"/>
              <a:t>”</a:t>
            </a:r>
          </a:p>
          <a:p>
            <a:pPr lvl="1"/>
            <a:endParaRPr lang="en-US" altLang="ko-KR" sz="1400"/>
          </a:p>
          <a:p>
            <a:r>
              <a:rPr lang="ko-KR" altLang="en-US" sz="1800"/>
              <a:t>위의 </a:t>
            </a:r>
            <a:r>
              <a:rPr lang="en-US" altLang="ko-KR" sz="1800"/>
              <a:t>3</a:t>
            </a:r>
            <a:r>
              <a:rPr lang="ko-KR" altLang="en-US" sz="1800"/>
              <a:t>가지 문장은 완벽히 사실과 다름</a:t>
            </a:r>
            <a:endParaRPr lang="en-US" altLang="ko-KR" sz="1800"/>
          </a:p>
          <a:p>
            <a:r>
              <a:rPr lang="ko-KR" altLang="en-US" sz="1800"/>
              <a:t>클라이언트는 서버에 데이터를 보내달라고 요청을 하는데</a:t>
            </a:r>
            <a:r>
              <a:rPr lang="en-US" altLang="ko-KR" sz="1800"/>
              <a:t>, </a:t>
            </a:r>
            <a:r>
              <a:rPr lang="ko-KR" altLang="en-US" sz="1800"/>
              <a:t>이를 처리해주는 기능을 구현하는 것이 프론트엔드 개발자의 주안점</a:t>
            </a:r>
            <a:endParaRPr lang="en-US" altLang="ko-KR" sz="1800"/>
          </a:p>
          <a:p>
            <a:endParaRPr lang="en-US" altLang="ko-KR" sz="1800"/>
          </a:p>
          <a:p>
            <a:endParaRPr lang="en-US" altLang="ko-KR" sz="18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C4CDDD-57BE-E2B9-1219-DDED41A4E194}"/>
              </a:ext>
            </a:extLst>
          </p:cNvPr>
          <p:cNvSpPr/>
          <p:nvPr/>
        </p:nvSpPr>
        <p:spPr>
          <a:xfrm>
            <a:off x="1699491" y="4575608"/>
            <a:ext cx="1847273" cy="1847273"/>
          </a:xfrm>
          <a:prstGeom prst="rect">
            <a:avLst/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클라이언트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99E9E6E-CB3D-A0EF-BFE3-789DFA0D187C}"/>
              </a:ext>
            </a:extLst>
          </p:cNvPr>
          <p:cNvSpPr/>
          <p:nvPr/>
        </p:nvSpPr>
        <p:spPr>
          <a:xfrm>
            <a:off x="7721601" y="4575607"/>
            <a:ext cx="1847273" cy="1847273"/>
          </a:xfrm>
          <a:prstGeom prst="rect">
            <a:avLst/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서버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CB8CCDF-C424-E7B8-6F46-8F768B197A6F}"/>
              </a:ext>
            </a:extLst>
          </p:cNvPr>
          <p:cNvCxnSpPr/>
          <p:nvPr/>
        </p:nvCxnSpPr>
        <p:spPr>
          <a:xfrm>
            <a:off x="4156363" y="5033818"/>
            <a:ext cx="301105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33A4389-DE97-527C-E689-1CFE6F662911}"/>
              </a:ext>
            </a:extLst>
          </p:cNvPr>
          <p:cNvCxnSpPr/>
          <p:nvPr/>
        </p:nvCxnSpPr>
        <p:spPr>
          <a:xfrm flipH="1">
            <a:off x="4082473" y="5735782"/>
            <a:ext cx="308494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DEAAB43-C559-C810-3F10-B6B721BFE8CC}"/>
              </a:ext>
            </a:extLst>
          </p:cNvPr>
          <p:cNvSpPr txBox="1"/>
          <p:nvPr/>
        </p:nvSpPr>
        <p:spPr>
          <a:xfrm>
            <a:off x="4897581" y="4664486"/>
            <a:ext cx="145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데이터 내놔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A557EE-6CFE-4729-4922-11EA96228879}"/>
              </a:ext>
            </a:extLst>
          </p:cNvPr>
          <p:cNvSpPr txBox="1"/>
          <p:nvPr/>
        </p:nvSpPr>
        <p:spPr>
          <a:xfrm>
            <a:off x="4897581" y="5744997"/>
            <a:ext cx="145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옛다 데이터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6FDA80-5DE2-EA8C-8B7F-CBC97AAB24BC}"/>
              </a:ext>
            </a:extLst>
          </p:cNvPr>
          <p:cNvSpPr txBox="1"/>
          <p:nvPr/>
        </p:nvSpPr>
        <p:spPr>
          <a:xfrm>
            <a:off x="4934526" y="5214853"/>
            <a:ext cx="145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RESTful API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467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E8F7F-BB15-1C8F-6DDD-AE09B6D9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내 얘기 잠깐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7A2637-DB7D-C054-9CC1-319F1FCF3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endParaRPr lang="en-US" altLang="ko-KR" sz="10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EF8BC5-82B4-8021-56E7-C726D6895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179" y="2263510"/>
            <a:ext cx="6563641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5792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E8F7F-BB15-1C8F-6DDD-AE09B6D9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백엔드 개발자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7A2637-DB7D-C054-9CC1-319F1FCF3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ko-KR" altLang="en-US" sz="1800"/>
              <a:t>클라이언트가 데이터를 요청하면</a:t>
            </a:r>
            <a:r>
              <a:rPr lang="en-US" altLang="ko-KR" sz="1800"/>
              <a:t>, </a:t>
            </a:r>
            <a:r>
              <a:rPr lang="ko-KR" altLang="en-US" sz="1800"/>
              <a:t>이제 적절히 데이터를 찾아서 클라이언트에게 보내주는 작업</a:t>
            </a:r>
            <a:endParaRPr lang="en-US" altLang="ko-KR" sz="1800"/>
          </a:p>
          <a:p>
            <a:r>
              <a:rPr lang="ko-KR" altLang="en-US" sz="1800"/>
              <a:t>클라이언트는 요청을 하고 받으면 그만이지만</a:t>
            </a:r>
            <a:r>
              <a:rPr lang="en-US" altLang="ko-KR" sz="1800"/>
              <a:t>, </a:t>
            </a:r>
            <a:r>
              <a:rPr lang="ko-KR" altLang="en-US" sz="1800"/>
              <a:t>서버 입장에서는 그런 클라이언트가 수천</a:t>
            </a:r>
            <a:r>
              <a:rPr lang="en-US" altLang="ko-KR" sz="1800"/>
              <a:t>, </a:t>
            </a:r>
            <a:r>
              <a:rPr lang="ko-KR" altLang="en-US" sz="1800"/>
              <a:t>수만이다</a:t>
            </a:r>
            <a:endParaRPr lang="en-US" altLang="ko-KR" sz="1800"/>
          </a:p>
          <a:p>
            <a:r>
              <a:rPr lang="ko-KR" altLang="en-US" sz="1800"/>
              <a:t>수천</a:t>
            </a:r>
            <a:r>
              <a:rPr lang="en-US" altLang="ko-KR" sz="1800"/>
              <a:t>, </a:t>
            </a:r>
            <a:r>
              <a:rPr lang="ko-KR" altLang="en-US" sz="1800"/>
              <a:t>수만의 요청을 처리해줘야하는 서버는 과부하가 걸릴게 뻔한데</a:t>
            </a:r>
            <a:r>
              <a:rPr lang="en-US" altLang="ko-KR" sz="1800"/>
              <a:t>, </a:t>
            </a:r>
            <a:r>
              <a:rPr lang="ko-KR" altLang="en-US" sz="1800"/>
              <a:t>과부하가 걸리면 서비스가 제대로 돌아가겠는가</a:t>
            </a:r>
            <a:r>
              <a:rPr lang="en-US" altLang="ko-KR" sz="1800"/>
              <a:t>? </a:t>
            </a:r>
            <a:r>
              <a:rPr lang="ko-KR" altLang="en-US" sz="1800"/>
              <a:t>절대 안돌아가지</a:t>
            </a:r>
            <a:r>
              <a:rPr lang="en-US" altLang="ko-KR" sz="1800"/>
              <a:t>..</a:t>
            </a:r>
          </a:p>
          <a:p>
            <a:r>
              <a:rPr lang="ko-KR" altLang="en-US" sz="1800"/>
              <a:t>그래서 학부 수업을 들었던 여러 가지 지식을 총집합하여 서버 코드를 구현해야하는 가장 컴퓨터 공학</a:t>
            </a:r>
            <a:r>
              <a:rPr lang="en-US" altLang="ko-KR" sz="1800"/>
              <a:t>? </a:t>
            </a:r>
            <a:r>
              <a:rPr lang="ko-KR" altLang="en-US" sz="1800"/>
              <a:t>적인 직군</a:t>
            </a:r>
            <a:r>
              <a:rPr lang="en-US" altLang="ko-KR" sz="1800"/>
              <a:t>…( </a:t>
            </a:r>
            <a:r>
              <a:rPr lang="ko-KR" altLang="en-US" sz="1800"/>
              <a:t>내가 백엔드 지망이라 올려치기 하는 건가</a:t>
            </a:r>
            <a:r>
              <a:rPr lang="en-US" altLang="ko-KR" sz="1800"/>
              <a:t>? )</a:t>
            </a:r>
          </a:p>
          <a:p>
            <a:endParaRPr lang="en-US" altLang="ko-KR" sz="1800"/>
          </a:p>
          <a:p>
            <a:endParaRPr lang="en-US" altLang="ko-KR" sz="1800"/>
          </a:p>
          <a:p>
            <a:r>
              <a:rPr lang="ko-KR" altLang="en-US" sz="1800"/>
              <a:t>가장 많이 뽑고</a:t>
            </a:r>
            <a:r>
              <a:rPr lang="en-US" altLang="ko-KR" sz="1800"/>
              <a:t>, </a:t>
            </a:r>
            <a:r>
              <a:rPr lang="ko-KR" altLang="en-US" sz="1800"/>
              <a:t>가장 많이 지원하는 직군</a:t>
            </a:r>
            <a:endParaRPr lang="en-US" altLang="ko-KR" sz="1800"/>
          </a:p>
          <a:p>
            <a:endParaRPr lang="en-US" altLang="ko-KR" sz="1800"/>
          </a:p>
        </p:txBody>
      </p:sp>
    </p:spTree>
    <p:extLst>
      <p:ext uri="{BB962C8B-B14F-4D97-AF65-F5344CB8AC3E}">
        <p14:creationId xmlns:p14="http://schemas.microsoft.com/office/powerpoint/2010/main" val="2221274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E8F7F-BB15-1C8F-6DDD-AE09B6D9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선택은 여러 분의 몫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7A2637-DB7D-C054-9CC1-319F1FCF3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altLang="ko-KR" sz="1800"/>
              <a:t>1</a:t>
            </a:r>
            <a:r>
              <a:rPr lang="ko-KR" altLang="en-US" sz="1800"/>
              <a:t>학년 때는 누구나 다 처음이고 어려움</a:t>
            </a:r>
            <a:endParaRPr lang="en-US" altLang="ko-KR" sz="1800"/>
          </a:p>
          <a:p>
            <a:r>
              <a:rPr lang="ko-KR" altLang="en-US" sz="1800"/>
              <a:t>하지만</a:t>
            </a:r>
            <a:r>
              <a:rPr lang="en-US" altLang="ko-KR" sz="1800"/>
              <a:t>, 4</a:t>
            </a:r>
            <a:r>
              <a:rPr lang="ko-KR" altLang="en-US" sz="1800"/>
              <a:t>학년 때 까지 학교에서 안배운다는 이유로 여러 기술들을 습득하지 않으면</a:t>
            </a:r>
            <a:endParaRPr lang="en-US" altLang="ko-KR" sz="1800"/>
          </a:p>
          <a:p>
            <a:r>
              <a:rPr lang="ko-KR" altLang="en-US" sz="1800"/>
              <a:t>취업이 힘들 것임</a:t>
            </a:r>
            <a:r>
              <a:rPr lang="en-US" altLang="ko-KR" sz="1800"/>
              <a:t>… </a:t>
            </a:r>
            <a:r>
              <a:rPr lang="ko-KR" altLang="en-US" sz="1800"/>
              <a:t>안타깝지만 이게 현실</a:t>
            </a:r>
            <a:endParaRPr lang="en-US" altLang="ko-KR" sz="1800"/>
          </a:p>
          <a:p>
            <a:r>
              <a:rPr lang="ko-KR" altLang="en-US" sz="1800"/>
              <a:t>그래서</a:t>
            </a:r>
            <a:r>
              <a:rPr lang="en-US" altLang="ko-KR" sz="1800"/>
              <a:t>, </a:t>
            </a:r>
            <a:r>
              <a:rPr lang="ko-KR" altLang="en-US" sz="1800"/>
              <a:t>당신은 여러가지를 </a:t>
            </a:r>
            <a:r>
              <a:rPr lang="en-US" altLang="ko-KR" sz="1800"/>
              <a:t>1</a:t>
            </a:r>
            <a:r>
              <a:rPr lang="ko-KR" altLang="en-US" sz="1800"/>
              <a:t>학년 때 경험하고 제일 잘 맞는 직군을 골라서 파야함</a:t>
            </a:r>
            <a:r>
              <a:rPr lang="en-US" altLang="ko-KR" sz="1800"/>
              <a:t>!</a:t>
            </a:r>
          </a:p>
          <a:p>
            <a:endParaRPr lang="en-US" altLang="ko-KR" sz="1800"/>
          </a:p>
          <a:p>
            <a:r>
              <a:rPr lang="ko-KR" altLang="en-US" sz="1800"/>
              <a:t>파이팅</a:t>
            </a:r>
            <a:r>
              <a:rPr lang="en-US" altLang="ko-KR" sz="180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00695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E8F7F-BB15-1C8F-6DDD-AE09B6D9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내 얘기 잠깐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7A2637-DB7D-C054-9CC1-319F1FCF3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endParaRPr lang="en-US" altLang="ko-KR" sz="10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D0C854-27E3-CA90-AC76-24A5E1412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681" y="2852569"/>
            <a:ext cx="3486637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313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E8F7F-BB15-1C8F-6DDD-AE09B6D9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내 얘기 잠깐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7A2637-DB7D-C054-9CC1-319F1FCF3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endParaRPr lang="en-US" altLang="ko-KR" sz="10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2C1ACF-C683-26CD-F7BD-75D5FF2DB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221" y="1825625"/>
            <a:ext cx="3457557" cy="456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047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E8F7F-BB15-1C8F-6DDD-AE09B6D9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내 얘기 잠깐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A9F8203B-CE01-A7F0-4C09-5CEE3B83BA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6351896"/>
              </p:ext>
            </p:extLst>
          </p:nvPr>
        </p:nvGraphicFramePr>
        <p:xfrm>
          <a:off x="3852861" y="1945640"/>
          <a:ext cx="448627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3138">
                  <a:extLst>
                    <a:ext uri="{9D8B030D-6E8A-4147-A177-3AD203B41FA5}">
                      <a16:colId xmlns:a16="http://schemas.microsoft.com/office/drawing/2014/main" val="3736141132"/>
                    </a:ext>
                  </a:extLst>
                </a:gridCol>
                <a:gridCol w="2243138">
                  <a:extLst>
                    <a:ext uri="{9D8B030D-6E8A-4147-A177-3AD203B41FA5}">
                      <a16:colId xmlns:a16="http://schemas.microsoft.com/office/drawing/2014/main" val="26575152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과목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등급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193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문학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65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미적분</a:t>
                      </a:r>
                      <a:r>
                        <a:rPr lang="en-US" altLang="ko-KR"/>
                        <a:t>I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745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확률과 통계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799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지구과학</a:t>
                      </a:r>
                      <a:r>
                        <a:rPr lang="en-US" altLang="ko-KR"/>
                        <a:t>I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93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물리</a:t>
                      </a:r>
                      <a:r>
                        <a:rPr lang="en-US" altLang="ko-KR"/>
                        <a:t>I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721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영어</a:t>
                      </a:r>
                      <a:r>
                        <a:rPr lang="en-US" altLang="ko-KR"/>
                        <a:t>I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382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생활과 윤리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4215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1D02E74-E130-DC05-22E8-AF3B4F05D49F}"/>
              </a:ext>
            </a:extLst>
          </p:cNvPr>
          <p:cNvSpPr txBox="1"/>
          <p:nvPr/>
        </p:nvSpPr>
        <p:spPr>
          <a:xfrm>
            <a:off x="3070171" y="5295900"/>
            <a:ext cx="60516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solidFill>
                  <a:srgbClr val="FF0000"/>
                </a:solidFill>
              </a:rPr>
              <a:t>서울대 가즈아</a:t>
            </a:r>
            <a:r>
              <a:rPr lang="en-US" altLang="ko-KR" sz="4800">
                <a:solidFill>
                  <a:srgbClr val="FF0000"/>
                </a:solidFill>
              </a:rPr>
              <a:t>!!!!!!!!!!!</a:t>
            </a:r>
            <a:endParaRPr lang="ko-KR" altLang="en-US" sz="4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854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E8F7F-BB15-1C8F-6DDD-AE09B6D9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내 얘기 잠깐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75541CD-28F9-00E3-3405-3A489DBBD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786" y="1690688"/>
            <a:ext cx="4496427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11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E8F7F-BB15-1C8F-6DDD-AE09B6D9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내 얘기 잠깐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DEA6F46-B69E-0F28-AA2B-79E652D591CB}"/>
              </a:ext>
            </a:extLst>
          </p:cNvPr>
          <p:cNvSpPr/>
          <p:nvPr/>
        </p:nvSpPr>
        <p:spPr>
          <a:xfrm>
            <a:off x="4224337" y="1690688"/>
            <a:ext cx="3743325" cy="4572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자소서</a:t>
            </a:r>
            <a:endParaRPr lang="en-US" altLang="ko-KR"/>
          </a:p>
          <a:p>
            <a:pPr algn="ctr"/>
            <a:endParaRPr lang="en-US" altLang="ko-KR"/>
          </a:p>
          <a:p>
            <a:pPr marL="342900" indent="-342900" algn="ctr">
              <a:buAutoNum type="arabicPeriod"/>
            </a:pPr>
            <a:r>
              <a:rPr lang="ko-KR" altLang="en-US"/>
              <a:t>대학 때</a:t>
            </a:r>
            <a:r>
              <a:rPr lang="en-US" altLang="ko-KR"/>
              <a:t>..</a:t>
            </a:r>
            <a:r>
              <a:rPr lang="ko-KR" altLang="en-US"/>
              <a:t>의미있는</a:t>
            </a:r>
            <a:r>
              <a:rPr lang="en-US" altLang="ko-KR"/>
              <a:t>..</a:t>
            </a:r>
            <a:r>
              <a:rPr lang="ko-KR" altLang="en-US"/>
              <a:t>어쩌고 저쩌고</a:t>
            </a:r>
            <a:r>
              <a:rPr lang="en-US" altLang="ko-KR"/>
              <a:t>..</a:t>
            </a:r>
          </a:p>
          <a:p>
            <a:pPr marL="342900" indent="-342900" algn="ctr">
              <a:buAutoNum type="arabicPeriod"/>
            </a:pPr>
            <a:endParaRPr lang="en-US" altLang="ko-KR"/>
          </a:p>
          <a:p>
            <a:pPr algn="ctr"/>
            <a:r>
              <a:rPr lang="ko-KR" altLang="en-US"/>
              <a:t>공부 열심히 했습니다</a:t>
            </a:r>
            <a:r>
              <a:rPr lang="en-US" altLang="ko-KR"/>
              <a:t>!!</a:t>
            </a:r>
          </a:p>
          <a:p>
            <a:pPr algn="ctr"/>
            <a:r>
              <a:rPr lang="ko-KR" altLang="en-US"/>
              <a:t>저를 뽑아주세요</a:t>
            </a:r>
            <a:r>
              <a:rPr lang="en-US" altLang="ko-KR"/>
              <a:t>!!</a:t>
            </a:r>
          </a:p>
          <a:p>
            <a:pPr algn="ctr"/>
            <a:r>
              <a:rPr lang="ko-KR" altLang="en-US"/>
              <a:t>저는 최고입니다</a:t>
            </a:r>
            <a:r>
              <a:rPr lang="en-US" altLang="ko-KR"/>
              <a:t>!!</a:t>
            </a:r>
          </a:p>
          <a:p>
            <a:pPr algn="ctr"/>
            <a:r>
              <a:rPr lang="en-US" altLang="ko-KR"/>
              <a:t>(</a:t>
            </a:r>
            <a:r>
              <a:rPr lang="ko-KR" altLang="en-US"/>
              <a:t>쓸거 개없네</a:t>
            </a:r>
            <a:r>
              <a:rPr lang="en-US" altLang="ko-KR"/>
              <a:t>;;)</a:t>
            </a:r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167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</TotalTime>
  <Words>1606</Words>
  <Application>Microsoft Office PowerPoint</Application>
  <PresentationFormat>와이드스크린</PresentationFormat>
  <Paragraphs>330</Paragraphs>
  <Slides>41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6" baseType="lpstr">
      <vt:lpstr>BM HANNA 11yrs old OTF</vt:lpstr>
      <vt:lpstr>NanumGothic</vt:lpstr>
      <vt:lpstr>맑은 고딕</vt:lpstr>
      <vt:lpstr>Arial</vt:lpstr>
      <vt:lpstr>Office 테마</vt:lpstr>
      <vt:lpstr>객체지향 프로그래밍</vt:lpstr>
      <vt:lpstr>고등학생에서 전공자로</vt:lpstr>
      <vt:lpstr>내 얘기 잠깐</vt:lpstr>
      <vt:lpstr>내 얘기 잠깐</vt:lpstr>
      <vt:lpstr>내 얘기 잠깐</vt:lpstr>
      <vt:lpstr>내 얘기 잠깐</vt:lpstr>
      <vt:lpstr>내 얘기 잠깐</vt:lpstr>
      <vt:lpstr>내 얘기 잠깐</vt:lpstr>
      <vt:lpstr>내 얘기 잠깐</vt:lpstr>
      <vt:lpstr>내 얘기 잠깐</vt:lpstr>
      <vt:lpstr>내 얘기 잠깐</vt:lpstr>
      <vt:lpstr>내 얘기 잠깐</vt:lpstr>
      <vt:lpstr>내 얘기 잠깐</vt:lpstr>
      <vt:lpstr>내 얘기 잠깐</vt:lpstr>
      <vt:lpstr>내 얘기 잠깐</vt:lpstr>
      <vt:lpstr>내 얘기 잠깐</vt:lpstr>
      <vt:lpstr>내 얘기 잠깐</vt:lpstr>
      <vt:lpstr>내 얘기 잠깐</vt:lpstr>
      <vt:lpstr>내 얘기 잠깐</vt:lpstr>
      <vt:lpstr>내 얘기 잠깐</vt:lpstr>
      <vt:lpstr>지금부터 하는 이야기</vt:lpstr>
      <vt:lpstr>컴퓨터 공학과?</vt:lpstr>
      <vt:lpstr>컴퓨터공학과?</vt:lpstr>
      <vt:lpstr>컴퓨터 공학과?</vt:lpstr>
      <vt:lpstr>컴퓨터 공학과 VS 소프트웨어융합학과</vt:lpstr>
      <vt:lpstr>그럼 우리는 부품 만드는 과인가요?</vt:lpstr>
      <vt:lpstr>하드웨어는 왜 배우나요?</vt:lpstr>
      <vt:lpstr>왜 프로그램 언어는 다양할까?</vt:lpstr>
      <vt:lpstr>프로그램 언어들을 분류한다면?</vt:lpstr>
      <vt:lpstr>Application</vt:lpstr>
      <vt:lpstr>Application: Browser</vt:lpstr>
      <vt:lpstr>Application: Browser</vt:lpstr>
      <vt:lpstr>Client</vt:lpstr>
      <vt:lpstr>Server</vt:lpstr>
      <vt:lpstr>Server: DB</vt:lpstr>
      <vt:lpstr>다양한 개발자의 직군</vt:lpstr>
      <vt:lpstr>디자이너</vt:lpstr>
      <vt:lpstr>웹 퍼블리셔</vt:lpstr>
      <vt:lpstr>프론트엔드 개발자</vt:lpstr>
      <vt:lpstr>백엔드 개발자</vt:lpstr>
      <vt:lpstr>선택은 여러 분의 몫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객체지향 프로그래밍</dc:title>
  <dc:creator>배승호</dc:creator>
  <cp:lastModifiedBy>배승호</cp:lastModifiedBy>
  <cp:revision>6</cp:revision>
  <dcterms:created xsi:type="dcterms:W3CDTF">2022-07-06T05:37:45Z</dcterms:created>
  <dcterms:modified xsi:type="dcterms:W3CDTF">2022-07-14T21:30:46Z</dcterms:modified>
</cp:coreProperties>
</file>